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4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98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</p:sldIdLst>
  <p:sldSz cx="9144000" cy="5143500" type="screen16x9"/>
  <p:notesSz cx="6858000" cy="9144000"/>
  <p:embeddedFontLst>
    <p:embeddedFont>
      <p:font typeface="Arimo" panose="020B0604020202020204" charset="0"/>
      <p:regular r:id="rId47"/>
      <p:bold r:id="rId48"/>
      <p:italic r:id="rId49"/>
      <p:boldItalic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Roboto" panose="020B060402020202020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6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5dfe4ab0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5dfe4ab0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7dd45c67d_6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47dd45c67d_6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7dd45c67d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47dd45c67d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7dd45c67d_6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47dd45c67d_6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7dd45c67d_6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47dd45c67d_6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5e1831d6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6" name="Google Shape;286;g45e1831d6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5e1831d6e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5e1831d6e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5e1831d6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g45e1831d6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5e1831d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5e1831d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5e1831d6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5e1831d6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5e1831d6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5e1831d6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ea24a967_1_2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" name="Google Shape;136;g47ea24a967_1_2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5e1831d6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5e1831d6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7ea24a967_1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47ea24a967_1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7ea24a967_1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7ea24a967_1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5e1831d6e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5e1831d6e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45e1831d6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45e1831d6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45e1831d6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45e1831d6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5e1831d6e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5e1831d6e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47ea24a967_1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47ea24a967_1_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47ea24a967_1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47ea24a967_1_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954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5dfc7409a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6" name="Google Shape;436;g45dfc7409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7ea24a967_1_9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7ea24a967_1_9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45dfc740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45dfc740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5dfe4ab0d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5dfe4ab0d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45dfe4ab0d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45dfe4ab0d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5dfc7409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45dfc7409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45dfe4ab0d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45dfe4ab0d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45dfc7409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45dfc7409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45e18335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6" name="Google Shape;496;g45e18335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47ea24a967_1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47ea24a967_1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Dennis (speaker) leads a team to support operations of 1950 pharmacies 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need to make sure the model can be explained in a simple way to associates who order products.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ideas ahead of time can avoid risk and cost of a live trial.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45e183353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45e183353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Test good ideas ahead of time and avoid risk and cost of a live trial.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Some ideas they came up actually don’t work well.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47ea24a967_1_1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47ea24a967_1_1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out 6 divisions every two weeks help the warehouse to regain the inventory and avoid out of stock.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lucky point because the competitors announced they wouldn’t accept the Express scripts any more( a prescription insurance company). This will turn away patients.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Kroger gained a large amount of patients in a very short time. The simulation tool help they deal with this extreme demand situation and retain customers.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5e183353b_3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5e183353b_3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45e183353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45e183353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combine model with regression for each product.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45e183353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45e183353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45e183353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45e183353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47ea24a967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47ea24a967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5e183353b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5e183353b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5e183353b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5e183353b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5e183353b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5e183353b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7dd45c67d_6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5" name="Google Shape;205;g47dd45c67d_6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7dd45c67d_6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47dd45c67d_6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457200" y="751197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457200" y="1704722"/>
            <a:ext cx="8229600" cy="28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457200" y="751197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457200" y="1766838"/>
            <a:ext cx="4038600" cy="282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2"/>
          </p:nvPr>
        </p:nvSpPr>
        <p:spPr>
          <a:xfrm>
            <a:off x="4648200" y="1766838"/>
            <a:ext cx="4038600" cy="282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457200" y="751197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457200" y="1687318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2"/>
          </p:nvPr>
        </p:nvSpPr>
        <p:spPr>
          <a:xfrm>
            <a:off x="457200" y="2222351"/>
            <a:ext cx="4040188" cy="237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3"/>
          </p:nvPr>
        </p:nvSpPr>
        <p:spPr>
          <a:xfrm>
            <a:off x="4645025" y="1686067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4"/>
          </p:nvPr>
        </p:nvSpPr>
        <p:spPr>
          <a:xfrm>
            <a:off x="4645025" y="2222351"/>
            <a:ext cx="4041775" cy="237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457200" y="81331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457200" y="860450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>
            <a:off x="3575050" y="860450"/>
            <a:ext cx="5111750" cy="373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2"/>
          </p:nvPr>
        </p:nvSpPr>
        <p:spPr>
          <a:xfrm>
            <a:off x="457200" y="1780642"/>
            <a:ext cx="3008313" cy="2813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>
            <a:spLocks noGrp="1"/>
          </p:cNvSpPr>
          <p:nvPr>
            <p:ph type="pic" idx="2"/>
          </p:nvPr>
        </p:nvSpPr>
        <p:spPr>
          <a:xfrm>
            <a:off x="1792288" y="848911"/>
            <a:ext cx="5486400" cy="269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457200" y="751197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 rot="5400000">
            <a:off x="3127050" y="-965128"/>
            <a:ext cx="28899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 rot="5400000">
            <a:off x="5802498" y="1710321"/>
            <a:ext cx="3711203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body" idx="1"/>
          </p:nvPr>
        </p:nvSpPr>
        <p:spPr>
          <a:xfrm rot="5400000">
            <a:off x="1611498" y="-270879"/>
            <a:ext cx="3711203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751197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704722"/>
            <a:ext cx="8229600" cy="28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3" descr="NEW TOOLKIT PPT header.jp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-1"/>
            <a:ext cx="6864307" cy="74675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subTitle" idx="1"/>
          </p:nvPr>
        </p:nvSpPr>
        <p:spPr>
          <a:xfrm>
            <a:off x="3326500" y="2103600"/>
            <a:ext cx="5730300" cy="936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</a:rPr>
              <a:t>Kroger Uses Simulation-Optimization to Improve Pharmacy Inventory Management</a:t>
            </a:r>
            <a:endParaRPr sz="2400" b="1">
              <a:solidFill>
                <a:srgbClr val="000000"/>
              </a:solidFill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00" y="1372913"/>
            <a:ext cx="2909825" cy="23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/>
        </p:nvSpPr>
        <p:spPr>
          <a:xfrm>
            <a:off x="782725" y="4165125"/>
            <a:ext cx="7323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Team C: Sai Prabhath Kollimarla, Ziyi Huang, Ying Wu, Peiyan Yu, Wanxin Zhang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                                                                                                               </a:t>
            </a:r>
            <a:endParaRPr b="1"/>
          </a:p>
        </p:txBody>
      </p:sp>
      <p:pic>
        <p:nvPicPr>
          <p:cNvPr id="133" name="Google Shape;13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38" name="Google Shape;238;p34"/>
          <p:cNvSpPr txBox="1"/>
          <p:nvPr/>
        </p:nvSpPr>
        <p:spPr>
          <a:xfrm>
            <a:off x="100209" y="772624"/>
            <a:ext cx="626301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Collecting Initial Data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" name="Google Shape;239;p34"/>
          <p:cNvGrpSpPr/>
          <p:nvPr/>
        </p:nvGrpSpPr>
        <p:grpSpPr>
          <a:xfrm>
            <a:off x="365570" y="1910397"/>
            <a:ext cx="7404513" cy="2762712"/>
            <a:chOff x="2315" y="491442"/>
            <a:chExt cx="7404513" cy="2762712"/>
          </a:xfrm>
        </p:grpSpPr>
        <p:sp>
          <p:nvSpPr>
            <p:cNvPr id="240" name="Google Shape;240;p34"/>
            <p:cNvSpPr/>
            <p:nvPr/>
          </p:nvSpPr>
          <p:spPr>
            <a:xfrm>
              <a:off x="2315" y="491442"/>
              <a:ext cx="2257473" cy="898171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4"/>
            <p:cNvSpPr txBox="1"/>
            <p:nvPr/>
          </p:nvSpPr>
          <p:spPr>
            <a:xfrm>
              <a:off x="2315" y="491442"/>
              <a:ext cx="2257473" cy="8981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4900" tIns="105650" rIns="184900" bIns="105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Drug Information</a:t>
              </a:r>
              <a:endPara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2315" y="1389613"/>
              <a:ext cx="2257473" cy="1864541"/>
            </a:xfrm>
            <a:prstGeom prst="rect">
              <a:avLst/>
            </a:prstGeom>
            <a:solidFill>
              <a:srgbClr val="CFD7E7">
                <a:alpha val="89803"/>
              </a:srgbClr>
            </a:solidFill>
            <a:ln w="25400" cap="flat" cmpd="sng">
              <a:solidFill>
                <a:srgbClr val="CFD7E7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4"/>
            <p:cNvSpPr txBox="1"/>
            <p:nvPr/>
          </p:nvSpPr>
          <p:spPr>
            <a:xfrm>
              <a:off x="2315" y="1389613"/>
              <a:ext cx="2257473" cy="18645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96000" rIns="128000" bIns="14400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Drug Code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Total Demand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Package Size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No. of days with prescription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2575835" y="491442"/>
              <a:ext cx="2257473" cy="898171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4"/>
            <p:cNvSpPr txBox="1"/>
            <p:nvPr/>
          </p:nvSpPr>
          <p:spPr>
            <a:xfrm>
              <a:off x="2575835" y="491442"/>
              <a:ext cx="2257473" cy="8981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4900" tIns="105650" rIns="184900" bIns="105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Inventory Policy</a:t>
              </a:r>
              <a:endPara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2575835" y="1389613"/>
              <a:ext cx="2257473" cy="1864541"/>
            </a:xfrm>
            <a:prstGeom prst="rect">
              <a:avLst/>
            </a:prstGeom>
            <a:solidFill>
              <a:srgbClr val="CFD7E7">
                <a:alpha val="89803"/>
              </a:srgbClr>
            </a:solidFill>
            <a:ln w="25400" cap="flat" cmpd="sng">
              <a:solidFill>
                <a:srgbClr val="CFD7E7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4"/>
            <p:cNvSpPr txBox="1"/>
            <p:nvPr/>
          </p:nvSpPr>
          <p:spPr>
            <a:xfrm>
              <a:off x="2575846" y="1389620"/>
              <a:ext cx="2372100" cy="186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96000" rIns="128000" bIns="14400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Reorder Point</a:t>
              </a:r>
              <a:endParaRPr sz="1800"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Order-up-to level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5149355" y="491442"/>
              <a:ext cx="2257473" cy="898171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4"/>
            <p:cNvSpPr txBox="1"/>
            <p:nvPr/>
          </p:nvSpPr>
          <p:spPr>
            <a:xfrm>
              <a:off x="5149355" y="491442"/>
              <a:ext cx="2257473" cy="8981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4900" tIns="105650" rIns="184900" bIns="105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Process Simulation</a:t>
              </a:r>
              <a:endPara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5149355" y="1389613"/>
              <a:ext cx="2257473" cy="1864541"/>
            </a:xfrm>
            <a:prstGeom prst="rect">
              <a:avLst/>
            </a:prstGeom>
            <a:solidFill>
              <a:srgbClr val="CFD7E7">
                <a:alpha val="89803"/>
              </a:srgbClr>
            </a:solidFill>
            <a:ln w="25400" cap="flat" cmpd="sng">
              <a:solidFill>
                <a:srgbClr val="CFD7E7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4"/>
            <p:cNvSpPr txBox="1"/>
            <p:nvPr/>
          </p:nvSpPr>
          <p:spPr>
            <a:xfrm>
              <a:off x="5149355" y="1389613"/>
              <a:ext cx="2257473" cy="18645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96000" rIns="128000" bIns="14400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Query ID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Date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Demand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Days of week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Ordering period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>
            <a:spLocks noGrp="1"/>
          </p:cNvSpPr>
          <p:nvPr>
            <p:ph type="title"/>
          </p:nvPr>
        </p:nvSpPr>
        <p:spPr>
          <a:xfrm>
            <a:off x="457200" y="751197"/>
            <a:ext cx="3313134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3600"/>
              <a:t>Data Description</a:t>
            </a:r>
            <a:endParaRPr sz="3600"/>
          </a:p>
        </p:txBody>
      </p:sp>
      <p:pic>
        <p:nvPicPr>
          <p:cNvPr id="257" name="Google Shape;25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5"/>
          <p:cNvSpPr txBox="1"/>
          <p:nvPr/>
        </p:nvSpPr>
        <p:spPr>
          <a:xfrm>
            <a:off x="457200" y="1377863"/>
            <a:ext cx="5818340" cy="338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5"/>
          <p:cNvSpPr txBox="1"/>
          <p:nvPr/>
        </p:nvSpPr>
        <p:spPr>
          <a:xfrm>
            <a:off x="425885" y="1449676"/>
            <a:ext cx="8292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of the data come from historical transactions of Kroger pharmacy that are contains 440 days‘ data, in order to cover all seasons.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0" name="Google Shape;260;p35"/>
          <p:cNvGrpSpPr/>
          <p:nvPr/>
        </p:nvGrpSpPr>
        <p:grpSpPr>
          <a:xfrm>
            <a:off x="1460713" y="2285807"/>
            <a:ext cx="6216505" cy="2445624"/>
            <a:chOff x="567866" y="298"/>
            <a:chExt cx="5955648" cy="2445624"/>
          </a:xfrm>
        </p:grpSpPr>
        <p:sp>
          <p:nvSpPr>
            <p:cNvPr id="261" name="Google Shape;261;p35"/>
            <p:cNvSpPr/>
            <p:nvPr/>
          </p:nvSpPr>
          <p:spPr>
            <a:xfrm>
              <a:off x="2916015" y="298"/>
              <a:ext cx="3607500" cy="1164600"/>
            </a:xfrm>
            <a:prstGeom prst="rightArrow">
              <a:avLst>
                <a:gd name="adj1" fmla="val 75000"/>
                <a:gd name="adj2" fmla="val 50000"/>
              </a:avLst>
            </a:prstGeom>
            <a:solidFill>
              <a:srgbClr val="CFD7E7">
                <a:alpha val="89803"/>
              </a:srgbClr>
            </a:solidFill>
            <a:ln w="25400" cap="flat" cmpd="sng">
              <a:solidFill>
                <a:srgbClr val="CFD7E7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5"/>
            <p:cNvSpPr txBox="1"/>
            <p:nvPr/>
          </p:nvSpPr>
          <p:spPr>
            <a:xfrm>
              <a:off x="2916029" y="145866"/>
              <a:ext cx="3383700" cy="10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Char char="•"/>
              </a:pPr>
              <a:r>
                <a:rPr lang="en" sz="1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Simulation Process</a:t>
              </a: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85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Char char="•"/>
              </a:pPr>
              <a:r>
                <a:rPr lang="en" sz="1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Drug Information</a:t>
              </a: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85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Char char="•"/>
              </a:pPr>
              <a:r>
                <a:rPr lang="en" sz="1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Inventory Process</a:t>
              </a: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5"/>
            <p:cNvSpPr/>
            <p:nvPr/>
          </p:nvSpPr>
          <p:spPr>
            <a:xfrm>
              <a:off x="584020" y="298"/>
              <a:ext cx="2405100" cy="11646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5"/>
            <p:cNvSpPr txBox="1"/>
            <p:nvPr/>
          </p:nvSpPr>
          <p:spPr>
            <a:xfrm>
              <a:off x="567866" y="57147"/>
              <a:ext cx="2291400" cy="10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8575" tIns="74275" rIns="148575" bIns="7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00"/>
                <a:buFont typeface="Arial"/>
                <a:buNone/>
              </a:pPr>
              <a:r>
                <a:rPr lang="en" sz="3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Numeric</a:t>
              </a:r>
              <a:endPara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5"/>
            <p:cNvSpPr/>
            <p:nvPr/>
          </p:nvSpPr>
          <p:spPr>
            <a:xfrm>
              <a:off x="2916015" y="1281322"/>
              <a:ext cx="3607500" cy="1164600"/>
            </a:xfrm>
            <a:prstGeom prst="rightArrow">
              <a:avLst>
                <a:gd name="adj1" fmla="val 75000"/>
                <a:gd name="adj2" fmla="val 50000"/>
              </a:avLst>
            </a:prstGeom>
            <a:solidFill>
              <a:srgbClr val="CFD7E7">
                <a:alpha val="89803"/>
              </a:srgbClr>
            </a:solidFill>
            <a:ln w="25400" cap="flat" cmpd="sng">
              <a:solidFill>
                <a:srgbClr val="CFD7E7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5"/>
            <p:cNvSpPr txBox="1"/>
            <p:nvPr/>
          </p:nvSpPr>
          <p:spPr>
            <a:xfrm>
              <a:off x="2916015" y="1426893"/>
              <a:ext cx="3170700" cy="87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Char char="•"/>
              </a:pPr>
              <a:r>
                <a:rPr lang="en" sz="1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Date</a:t>
              </a: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50800" algn="l" rtl="0">
                <a:lnSpc>
                  <a:spcPct val="90000"/>
                </a:lnSpc>
                <a:spcBef>
                  <a:spcPts val="285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584020" y="1281322"/>
              <a:ext cx="2405100" cy="11646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5"/>
            <p:cNvSpPr txBox="1"/>
            <p:nvPr/>
          </p:nvSpPr>
          <p:spPr>
            <a:xfrm>
              <a:off x="567866" y="1338171"/>
              <a:ext cx="2291400" cy="10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8575" tIns="74275" rIns="148575" bIns="7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00"/>
                <a:buFont typeface="Arial"/>
                <a:buNone/>
              </a:pPr>
              <a:r>
                <a:rPr lang="en" sz="3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Date</a:t>
              </a:r>
              <a:endPara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xfrm>
            <a:off x="131524" y="699738"/>
            <a:ext cx="4728575" cy="706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3600"/>
              <a:t>Sample of Spreadsheet</a:t>
            </a:r>
            <a:endParaRPr sz="3600"/>
          </a:p>
        </p:txBody>
      </p:sp>
      <p:pic>
        <p:nvPicPr>
          <p:cNvPr id="274" name="Google Shape;27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199" y="1406310"/>
            <a:ext cx="7095995" cy="3635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>
            <a:spLocks noGrp="1"/>
          </p:cNvSpPr>
          <p:nvPr>
            <p:ph type="title"/>
          </p:nvPr>
        </p:nvSpPr>
        <p:spPr>
          <a:xfrm>
            <a:off x="381000" y="772622"/>
            <a:ext cx="7246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3200"/>
              <a:t>Exploring Data and </a:t>
            </a:r>
            <a:r>
              <a:rPr lang="en" sz="3600"/>
              <a:t>Verifying</a:t>
            </a:r>
            <a:r>
              <a:rPr lang="en" sz="3200"/>
              <a:t> Data Quality</a:t>
            </a:r>
            <a:endParaRPr sz="3200"/>
          </a:p>
        </p:txBody>
      </p:sp>
      <p:sp>
        <p:nvSpPr>
          <p:cNvPr id="281" name="Google Shape;281;p37"/>
          <p:cNvSpPr txBox="1">
            <a:spLocks noGrp="1"/>
          </p:cNvSpPr>
          <p:nvPr>
            <p:ph type="body" idx="1"/>
          </p:nvPr>
        </p:nvSpPr>
        <p:spPr>
          <a:xfrm>
            <a:off x="457200" y="1552322"/>
            <a:ext cx="8229600" cy="28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2600"/>
              <a:t>Sufficient data about transactions, good for us to explore and find the best result.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2600"/>
              <a:t>Most of data are automatically obtained from the sales system, not so many missing data and errors.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</p:txBody>
      </p:sp>
      <p:pic>
        <p:nvPicPr>
          <p:cNvPr id="282" name="Google Shape;28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7"/>
          <p:cNvSpPr/>
          <p:nvPr/>
        </p:nvSpPr>
        <p:spPr>
          <a:xfrm>
            <a:off x="579750" y="3670800"/>
            <a:ext cx="7832100" cy="1022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dataset is good to create spreadsheet models and simulation- optimization model for Kroger.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8600" y="1231375"/>
            <a:ext cx="4324201" cy="34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8"/>
          <p:cNvSpPr/>
          <p:nvPr/>
        </p:nvSpPr>
        <p:spPr>
          <a:xfrm>
            <a:off x="846550" y="1693125"/>
            <a:ext cx="1167300" cy="577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8520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8"/>
          <p:cNvSpPr txBox="1">
            <a:spLocks noGrp="1"/>
          </p:cNvSpPr>
          <p:nvPr>
            <p:ph type="ctrTitle"/>
          </p:nvPr>
        </p:nvSpPr>
        <p:spPr>
          <a:xfrm>
            <a:off x="3798325" y="1815350"/>
            <a:ext cx="5449800" cy="11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000"/>
              <a:t>Back to  </a:t>
            </a:r>
            <a:endParaRPr sz="4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000"/>
              <a:t>Understand the business</a:t>
            </a:r>
            <a:endParaRPr sz="4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>
            <a:spLocks noGrp="1"/>
          </p:cNvSpPr>
          <p:nvPr>
            <p:ph type="title"/>
          </p:nvPr>
        </p:nvSpPr>
        <p:spPr>
          <a:xfrm>
            <a:off x="457200" y="751197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the business again</a:t>
            </a:r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body" idx="1"/>
          </p:nvPr>
        </p:nvSpPr>
        <p:spPr>
          <a:xfrm>
            <a:off x="718300" y="1608600"/>
            <a:ext cx="8580900" cy="141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 b="1"/>
              <a:t>Project Challenges: </a:t>
            </a:r>
            <a:endParaRPr sz="2400"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/>
              <a:t>Business resistance to complicated models</a:t>
            </a:r>
            <a:endParaRPr sz="24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/>
              <a:t>Traditional models are based on rather standard distributions</a:t>
            </a:r>
            <a:endParaRPr sz="2400"/>
          </a:p>
        </p:txBody>
      </p:sp>
      <p:sp>
        <p:nvSpPr>
          <p:cNvPr id="298" name="Google Shape;298;p39"/>
          <p:cNvSpPr txBox="1">
            <a:spLocks noGrp="1"/>
          </p:cNvSpPr>
          <p:nvPr>
            <p:ph type="body" idx="1"/>
          </p:nvPr>
        </p:nvSpPr>
        <p:spPr>
          <a:xfrm>
            <a:off x="718300" y="3214025"/>
            <a:ext cx="8580900" cy="141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 b="1"/>
              <a:t>Adjusted Objective: </a:t>
            </a:r>
            <a:endParaRPr sz="2400"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/>
              <a:t>Minimize long-run cost and keep inventory performance level</a:t>
            </a:r>
            <a:endParaRPr sz="24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A61C00"/>
                </a:solidFill>
              </a:rPr>
              <a:t>Model is easy to understand, easy to adjust, quick to use</a:t>
            </a:r>
            <a:endParaRPr sz="2400" b="1">
              <a:solidFill>
                <a:srgbClr val="A61C0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99" name="Google Shape;29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>
            <a:spLocks noGrp="1"/>
          </p:cNvSpPr>
          <p:nvPr>
            <p:ph type="ctrTitle"/>
          </p:nvPr>
        </p:nvSpPr>
        <p:spPr>
          <a:xfrm>
            <a:off x="4324200" y="2007750"/>
            <a:ext cx="4856700" cy="11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Modeling</a:t>
            </a:r>
            <a:endParaRPr sz="4000"/>
          </a:p>
        </p:txBody>
      </p:sp>
      <p:pic>
        <p:nvPicPr>
          <p:cNvPr id="305" name="Google Shape;30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31375"/>
            <a:ext cx="4324201" cy="34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0"/>
          <p:cNvSpPr/>
          <p:nvPr/>
        </p:nvSpPr>
        <p:spPr>
          <a:xfrm>
            <a:off x="2488375" y="2809050"/>
            <a:ext cx="1167300" cy="564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8520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 txBox="1">
            <a:spLocks noGrp="1"/>
          </p:cNvSpPr>
          <p:nvPr>
            <p:ph type="title"/>
          </p:nvPr>
        </p:nvSpPr>
        <p:spPr>
          <a:xfrm>
            <a:off x="685800" y="682322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Modeling</a:t>
            </a:r>
            <a:endParaRPr sz="3600"/>
          </a:p>
        </p:txBody>
      </p:sp>
      <p:sp>
        <p:nvSpPr>
          <p:cNvPr id="313" name="Google Shape;313;p41"/>
          <p:cNvSpPr txBox="1"/>
          <p:nvPr/>
        </p:nvSpPr>
        <p:spPr>
          <a:xfrm>
            <a:off x="1160350" y="3162100"/>
            <a:ext cx="25698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" name="Google Shape;314;p41"/>
          <p:cNvSpPr txBox="1"/>
          <p:nvPr/>
        </p:nvSpPr>
        <p:spPr>
          <a:xfrm>
            <a:off x="5666800" y="3162100"/>
            <a:ext cx="25698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" name="Google Shape;315;p41"/>
          <p:cNvSpPr/>
          <p:nvPr/>
        </p:nvSpPr>
        <p:spPr>
          <a:xfrm>
            <a:off x="1088000" y="2161925"/>
            <a:ext cx="2569800" cy="7629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1"/>
          <p:cNvSpPr/>
          <p:nvPr/>
        </p:nvSpPr>
        <p:spPr>
          <a:xfrm>
            <a:off x="5542900" y="2161925"/>
            <a:ext cx="2569800" cy="7629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Optimization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1"/>
          <p:cNvSpPr/>
          <p:nvPr/>
        </p:nvSpPr>
        <p:spPr>
          <a:xfrm>
            <a:off x="4192050" y="2357375"/>
            <a:ext cx="816600" cy="37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1"/>
          <p:cNvSpPr/>
          <p:nvPr/>
        </p:nvSpPr>
        <p:spPr>
          <a:xfrm>
            <a:off x="1088000" y="3020950"/>
            <a:ext cx="2569800" cy="15921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Spreadsheet Models for Inventory Management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1"/>
          <p:cNvSpPr/>
          <p:nvPr/>
        </p:nvSpPr>
        <p:spPr>
          <a:xfrm>
            <a:off x="5542900" y="3020950"/>
            <a:ext cx="2569800" cy="15921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Local Search Algorithm to Optimize the Inventory System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320" name="Google Shape;32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1"/>
          <p:cNvSpPr txBox="1"/>
          <p:nvPr/>
        </p:nvSpPr>
        <p:spPr>
          <a:xfrm>
            <a:off x="1714600" y="1539725"/>
            <a:ext cx="14613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Part I</a:t>
            </a:r>
            <a:endParaRPr sz="2400" b="1"/>
          </a:p>
        </p:txBody>
      </p:sp>
      <p:sp>
        <p:nvSpPr>
          <p:cNvPr id="322" name="Google Shape;322;p41"/>
          <p:cNvSpPr txBox="1"/>
          <p:nvPr/>
        </p:nvSpPr>
        <p:spPr>
          <a:xfrm>
            <a:off x="6263225" y="1536600"/>
            <a:ext cx="14613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Part II</a:t>
            </a:r>
            <a:endParaRPr sz="24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>
            <a:spLocks noGrp="1"/>
          </p:cNvSpPr>
          <p:nvPr>
            <p:ph type="title"/>
          </p:nvPr>
        </p:nvSpPr>
        <p:spPr>
          <a:xfrm>
            <a:off x="457200" y="584447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I. Simulation</a:t>
            </a:r>
            <a:endParaRPr/>
          </a:p>
        </p:txBody>
      </p:sp>
      <p:sp>
        <p:nvSpPr>
          <p:cNvPr id="328" name="Google Shape;328;p42"/>
          <p:cNvSpPr txBox="1"/>
          <p:nvPr/>
        </p:nvSpPr>
        <p:spPr>
          <a:xfrm>
            <a:off x="721650" y="1821400"/>
            <a:ext cx="7700700" cy="27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‘The beauty of simulation is that it provided a </a:t>
            </a:r>
            <a:r>
              <a:rPr lang="en" sz="2400" b="1">
                <a:solidFill>
                  <a:schemeClr val="dk1"/>
                </a:solidFill>
              </a:rPr>
              <a:t>test ground</a:t>
            </a:r>
            <a:r>
              <a:rPr lang="en" sz="2400">
                <a:solidFill>
                  <a:schemeClr val="dk1"/>
                </a:solidFill>
              </a:rPr>
              <a:t> we could test with our pharmacy corporate peers.  We could review the differences between what we had and what was already in production.</a:t>
            </a:r>
            <a:r>
              <a:rPr lang="en" sz="1800">
                <a:solidFill>
                  <a:schemeClr val="dk1"/>
                </a:solidFill>
              </a:rPr>
              <a:t> ’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                                                </a:t>
            </a:r>
            <a:r>
              <a:rPr lang="en" sz="2400">
                <a:solidFill>
                  <a:schemeClr val="dk1"/>
                </a:solidFill>
              </a:rPr>
              <a:t> </a:t>
            </a:r>
            <a:r>
              <a:rPr lang="en" sz="2400" i="1">
                <a:solidFill>
                  <a:schemeClr val="dk1"/>
                </a:solidFill>
              </a:rPr>
              <a:t>--Doug Meiser,Kroger manager</a:t>
            </a:r>
            <a:endParaRPr sz="2400" i="1">
              <a:solidFill>
                <a:schemeClr val="dk1"/>
              </a:solidFill>
            </a:endParaRPr>
          </a:p>
        </p:txBody>
      </p:sp>
      <p:sp>
        <p:nvSpPr>
          <p:cNvPr id="329" name="Google Shape;329;p42"/>
          <p:cNvSpPr/>
          <p:nvPr/>
        </p:nvSpPr>
        <p:spPr>
          <a:xfrm>
            <a:off x="228600" y="1586125"/>
            <a:ext cx="8683800" cy="3065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0" name="Google Shape;330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"/>
          <p:cNvSpPr txBox="1">
            <a:spLocks noGrp="1"/>
          </p:cNvSpPr>
          <p:nvPr>
            <p:ph type="title"/>
          </p:nvPr>
        </p:nvSpPr>
        <p:spPr>
          <a:xfrm>
            <a:off x="457200" y="751197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3"/>
          <p:cNvSpPr txBox="1">
            <a:spLocks noGrp="1"/>
          </p:cNvSpPr>
          <p:nvPr>
            <p:ph type="body" idx="1"/>
          </p:nvPr>
        </p:nvSpPr>
        <p:spPr>
          <a:xfrm>
            <a:off x="457200" y="1704722"/>
            <a:ext cx="8229600" cy="288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880630"/>
            <a:ext cx="8229600" cy="435334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3"/>
          <p:cNvSpPr/>
          <p:nvPr/>
        </p:nvSpPr>
        <p:spPr>
          <a:xfrm>
            <a:off x="590025" y="1333925"/>
            <a:ext cx="1423800" cy="370800"/>
          </a:xfrm>
          <a:prstGeom prst="wedgeRoundRectCallout">
            <a:avLst>
              <a:gd name="adj1" fmla="val 25674"/>
              <a:gd name="adj2" fmla="val 98759"/>
              <a:gd name="adj3" fmla="val 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9FFFA"/>
                </a:solidFill>
              </a:rPr>
              <a:t>Query ID, Date</a:t>
            </a:r>
            <a:endParaRPr>
              <a:solidFill>
                <a:srgbClr val="F9FFFA"/>
              </a:solidFill>
            </a:endParaRPr>
          </a:p>
        </p:txBody>
      </p:sp>
      <p:sp>
        <p:nvSpPr>
          <p:cNvPr id="339" name="Google Shape;339;p43"/>
          <p:cNvSpPr/>
          <p:nvPr/>
        </p:nvSpPr>
        <p:spPr>
          <a:xfrm>
            <a:off x="1475050" y="751200"/>
            <a:ext cx="962100" cy="465900"/>
          </a:xfrm>
          <a:prstGeom prst="wedgeRoundRectCallout">
            <a:avLst>
              <a:gd name="adj1" fmla="val 48659"/>
              <a:gd name="adj2" fmla="val 171442"/>
              <a:gd name="adj3" fmla="val 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9FFFA"/>
                </a:solidFill>
              </a:rPr>
              <a:t>Demand</a:t>
            </a:r>
            <a:endParaRPr>
              <a:solidFill>
                <a:srgbClr val="F9FFFA"/>
              </a:solidFill>
            </a:endParaRPr>
          </a:p>
        </p:txBody>
      </p:sp>
      <p:sp>
        <p:nvSpPr>
          <p:cNvPr id="340" name="Google Shape;340;p43"/>
          <p:cNvSpPr/>
          <p:nvPr/>
        </p:nvSpPr>
        <p:spPr>
          <a:xfrm>
            <a:off x="2653575" y="555825"/>
            <a:ext cx="2541300" cy="465900"/>
          </a:xfrm>
          <a:prstGeom prst="wedgeRoundRectCallout">
            <a:avLst>
              <a:gd name="adj1" fmla="val -29380"/>
              <a:gd name="adj2" fmla="val 78166"/>
              <a:gd name="adj3" fmla="val 0"/>
            </a:avLst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9FFFA"/>
                </a:solidFill>
              </a:rPr>
              <a:t>Reorder Point &amp; Order Level</a:t>
            </a:r>
            <a:endParaRPr>
              <a:solidFill>
                <a:srgbClr val="F9FFFA"/>
              </a:solidFill>
            </a:endParaRPr>
          </a:p>
        </p:txBody>
      </p:sp>
      <p:sp>
        <p:nvSpPr>
          <p:cNvPr id="341" name="Google Shape;341;p43"/>
          <p:cNvSpPr/>
          <p:nvPr/>
        </p:nvSpPr>
        <p:spPr>
          <a:xfrm>
            <a:off x="5411300" y="555825"/>
            <a:ext cx="2028300" cy="465900"/>
          </a:xfrm>
          <a:prstGeom prst="wedgeRoundRectCallout">
            <a:avLst>
              <a:gd name="adj1" fmla="val -29380"/>
              <a:gd name="adj2" fmla="val 78166"/>
              <a:gd name="adj3" fmla="val 0"/>
            </a:avLst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9FFFA"/>
                </a:solidFill>
              </a:rPr>
              <a:t>Performance  Metrics</a:t>
            </a:r>
            <a:endParaRPr>
              <a:solidFill>
                <a:srgbClr val="F9FFFA"/>
              </a:solidFill>
            </a:endParaRPr>
          </a:p>
        </p:txBody>
      </p:sp>
      <p:sp>
        <p:nvSpPr>
          <p:cNvPr id="342" name="Google Shape;342;p43"/>
          <p:cNvSpPr/>
          <p:nvPr/>
        </p:nvSpPr>
        <p:spPr>
          <a:xfrm>
            <a:off x="2693600" y="1577675"/>
            <a:ext cx="3322200" cy="3463200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3"/>
          <p:cNvSpPr/>
          <p:nvPr/>
        </p:nvSpPr>
        <p:spPr>
          <a:xfrm>
            <a:off x="6602700" y="1577675"/>
            <a:ext cx="2311800" cy="3016800"/>
          </a:xfrm>
          <a:prstGeom prst="wedgeRoundRectCallout">
            <a:avLst>
              <a:gd name="adj1" fmla="val -70069"/>
              <a:gd name="adj2" fmla="val -8376"/>
              <a:gd name="adj3" fmla="val 0"/>
            </a:avLst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9FFFA"/>
                </a:solidFill>
              </a:rPr>
              <a:t>Simulation Process:</a:t>
            </a:r>
            <a:endParaRPr>
              <a:solidFill>
                <a:srgbClr val="F9FFF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9FFF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9FFFA"/>
                </a:solidFill>
              </a:rPr>
              <a:t>Given</a:t>
            </a:r>
            <a:r>
              <a:rPr lang="en" sz="1800">
                <a:solidFill>
                  <a:srgbClr val="F9FFFA"/>
                </a:solidFill>
              </a:rPr>
              <a:t> </a:t>
            </a:r>
            <a:r>
              <a:rPr lang="en">
                <a:solidFill>
                  <a:srgbClr val="F9FFFA"/>
                </a:solidFill>
              </a:rPr>
              <a:t>historical demand data,</a:t>
            </a:r>
            <a:endParaRPr>
              <a:solidFill>
                <a:srgbClr val="F9FFF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9FFF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9FFFA"/>
                </a:solidFill>
              </a:rPr>
              <a:t>Set</a:t>
            </a:r>
            <a:r>
              <a:rPr lang="en">
                <a:solidFill>
                  <a:srgbClr val="F9FFFA"/>
                </a:solidFill>
              </a:rPr>
              <a:t> reorder point and order level as objective variable,</a:t>
            </a:r>
            <a:endParaRPr>
              <a:solidFill>
                <a:srgbClr val="F9FFF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9FFF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9FFFA"/>
                </a:solidFill>
              </a:rPr>
              <a:t>Simulate</a:t>
            </a:r>
            <a:r>
              <a:rPr lang="en">
                <a:solidFill>
                  <a:srgbClr val="F9FFFA"/>
                </a:solidFill>
              </a:rPr>
              <a:t> the inventory positions</a:t>
            </a:r>
            <a:r>
              <a:rPr lang="en" sz="1800">
                <a:solidFill>
                  <a:srgbClr val="F9FFFA"/>
                </a:solidFill>
              </a:rPr>
              <a:t> </a:t>
            </a:r>
            <a:endParaRPr sz="1800">
              <a:solidFill>
                <a:srgbClr val="F9FFF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9FFFA"/>
              </a:solidFill>
            </a:endParaRPr>
          </a:p>
        </p:txBody>
      </p:sp>
      <p:pic>
        <p:nvPicPr>
          <p:cNvPr id="344" name="Google Shape;344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ctrTitle"/>
          </p:nvPr>
        </p:nvSpPr>
        <p:spPr>
          <a:xfrm>
            <a:off x="4400400" y="2025875"/>
            <a:ext cx="4856700" cy="11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000"/>
              <a:t>Business Understanding</a:t>
            </a:r>
            <a:endParaRPr sz="4000"/>
          </a:p>
        </p:txBody>
      </p:sp>
      <p:pic>
        <p:nvPicPr>
          <p:cNvPr id="139" name="Google Shape;13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31375"/>
            <a:ext cx="4324201" cy="34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/>
          <p:nvPr/>
        </p:nvSpPr>
        <p:spPr>
          <a:xfrm>
            <a:off x="999050" y="1667475"/>
            <a:ext cx="1167300" cy="564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8520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"/>
          <p:cNvSpPr txBox="1">
            <a:spLocks noGrp="1"/>
          </p:cNvSpPr>
          <p:nvPr>
            <p:ph type="title"/>
          </p:nvPr>
        </p:nvSpPr>
        <p:spPr>
          <a:xfrm>
            <a:off x="457200" y="751197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II. Optimization</a:t>
            </a:r>
            <a:endParaRPr/>
          </a:p>
        </p:txBody>
      </p:sp>
      <p:sp>
        <p:nvSpPr>
          <p:cNvPr id="350" name="Google Shape;350;p44"/>
          <p:cNvSpPr txBox="1">
            <a:spLocks noGrp="1"/>
          </p:cNvSpPr>
          <p:nvPr>
            <p:ph type="body" idx="1"/>
          </p:nvPr>
        </p:nvSpPr>
        <p:spPr>
          <a:xfrm>
            <a:off x="457200" y="1608600"/>
            <a:ext cx="8111100" cy="288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 b="1"/>
              <a:t>Objective:</a:t>
            </a:r>
            <a:endParaRPr sz="2400"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/>
              <a:t>Minimize the long-run average </a:t>
            </a:r>
            <a:r>
              <a:rPr lang="en" sz="2400" b="1"/>
              <a:t>costs</a:t>
            </a:r>
            <a:r>
              <a:rPr lang="en" sz="2400"/>
              <a:t> under an </a:t>
            </a:r>
            <a:r>
              <a:rPr lang="en" sz="2800" b="1">
                <a:solidFill>
                  <a:srgbClr val="A61C00"/>
                </a:solidFill>
              </a:rPr>
              <a:t>(s,S)</a:t>
            </a:r>
            <a:r>
              <a:rPr lang="en" sz="2400" b="1"/>
              <a:t> </a:t>
            </a:r>
            <a:r>
              <a:rPr lang="en" sz="2400"/>
              <a:t>policy</a:t>
            </a:r>
            <a:endParaRPr sz="24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 b="1"/>
              <a:t>Objective Function:</a:t>
            </a:r>
            <a:endParaRPr sz="2400"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Offered by</a:t>
            </a:r>
            <a:r>
              <a:rPr lang="en" sz="2400" b="1"/>
              <a:t> </a:t>
            </a:r>
            <a:r>
              <a:rPr lang="en" sz="2800" b="1">
                <a:solidFill>
                  <a:srgbClr val="A61C00"/>
                </a:solidFill>
              </a:rPr>
              <a:t>Simulation Performance metrics</a:t>
            </a:r>
            <a:endParaRPr sz="2800">
              <a:solidFill>
                <a:srgbClr val="A61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51" name="Google Shape;35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45"/>
          <p:cNvGrpSpPr/>
          <p:nvPr/>
        </p:nvGrpSpPr>
        <p:grpSpPr>
          <a:xfrm>
            <a:off x="1027075" y="1861416"/>
            <a:ext cx="2565430" cy="2635986"/>
            <a:chOff x="1073150" y="1926351"/>
            <a:chExt cx="1989477" cy="1569600"/>
          </a:xfrm>
        </p:grpSpPr>
        <p:sp>
          <p:nvSpPr>
            <p:cNvPr id="357" name="Google Shape;357;p45"/>
            <p:cNvSpPr/>
            <p:nvPr/>
          </p:nvSpPr>
          <p:spPr>
            <a:xfrm rot="10800000" flipH="1">
              <a:off x="1073150" y="1926351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5"/>
            <p:cNvSpPr txBox="1"/>
            <p:nvPr/>
          </p:nvSpPr>
          <p:spPr>
            <a:xfrm>
              <a:off x="1199626" y="2009587"/>
              <a:ext cx="18630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Simplex LP?</a:t>
              </a:r>
              <a:endParaRPr sz="2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GRG Non-linear?</a:t>
              </a:r>
              <a:endParaRPr sz="2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9" name="Google Shape;359;p45"/>
            <p:cNvSpPr txBox="1"/>
            <p:nvPr/>
          </p:nvSpPr>
          <p:spPr>
            <a:xfrm>
              <a:off x="1199572" y="2628827"/>
              <a:ext cx="18630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Not Convex.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Method needs to be simple and fast.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0" name="Google Shape;360;p45"/>
          <p:cNvGrpSpPr/>
          <p:nvPr/>
        </p:nvGrpSpPr>
        <p:grpSpPr>
          <a:xfrm>
            <a:off x="5660111" y="2166289"/>
            <a:ext cx="3049865" cy="2764223"/>
            <a:chOff x="5278963" y="2100412"/>
            <a:chExt cx="3564592" cy="1569600"/>
          </a:xfrm>
        </p:grpSpPr>
        <p:sp>
          <p:nvSpPr>
            <p:cNvPr id="361" name="Google Shape;361;p45"/>
            <p:cNvSpPr/>
            <p:nvPr/>
          </p:nvSpPr>
          <p:spPr>
            <a:xfrm>
              <a:off x="5278963" y="2100412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5"/>
            <p:cNvSpPr txBox="1"/>
            <p:nvPr/>
          </p:nvSpPr>
          <p:spPr>
            <a:xfrm>
              <a:off x="5360234" y="2169838"/>
              <a:ext cx="2561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Local Search Algorithms</a:t>
              </a:r>
              <a:endParaRPr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3" name="Google Shape;363;p45"/>
            <p:cNvSpPr txBox="1"/>
            <p:nvPr/>
          </p:nvSpPr>
          <p:spPr>
            <a:xfrm>
              <a:off x="5360255" y="2802890"/>
              <a:ext cx="3483300" cy="68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Only 3 Steps.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Fast  but effective.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4" name="Google Shape;364;p45"/>
          <p:cNvGrpSpPr/>
          <p:nvPr/>
        </p:nvGrpSpPr>
        <p:grpSpPr>
          <a:xfrm>
            <a:off x="4048654" y="2701292"/>
            <a:ext cx="1094888" cy="260379"/>
            <a:chOff x="4858109" y="2631368"/>
            <a:chExt cx="316442" cy="315000"/>
          </a:xfrm>
        </p:grpSpPr>
        <p:sp>
          <p:nvSpPr>
            <p:cNvPr id="365" name="Google Shape;365;p45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5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pic>
        <p:nvPicPr>
          <p:cNvPr id="367" name="Google Shape;367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5"/>
          <p:cNvSpPr txBox="1">
            <a:spLocks noGrp="1"/>
          </p:cNvSpPr>
          <p:nvPr>
            <p:ph type="title"/>
          </p:nvPr>
        </p:nvSpPr>
        <p:spPr>
          <a:xfrm>
            <a:off x="76200" y="620225"/>
            <a:ext cx="8913600" cy="978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Arial"/>
                <a:ea typeface="Arial"/>
                <a:cs typeface="Arial"/>
                <a:sym typeface="Arial"/>
              </a:rPr>
              <a:t>Optimization Method: Local Search Algorithm</a:t>
            </a:r>
            <a:endParaRPr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 txBox="1">
            <a:spLocks noGrp="1"/>
          </p:cNvSpPr>
          <p:nvPr>
            <p:ph type="title"/>
          </p:nvPr>
        </p:nvSpPr>
        <p:spPr>
          <a:xfrm>
            <a:off x="76200" y="620225"/>
            <a:ext cx="8913600" cy="978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Arial"/>
                <a:ea typeface="Arial"/>
                <a:cs typeface="Arial"/>
                <a:sym typeface="Arial"/>
              </a:rPr>
              <a:t>Optimization Method: Local Search Algorithm</a:t>
            </a:r>
            <a:endParaRPr sz="3200"/>
          </a:p>
        </p:txBody>
      </p:sp>
      <p:grpSp>
        <p:nvGrpSpPr>
          <p:cNvPr id="374" name="Google Shape;374;p46"/>
          <p:cNvGrpSpPr/>
          <p:nvPr/>
        </p:nvGrpSpPr>
        <p:grpSpPr>
          <a:xfrm>
            <a:off x="5821136" y="1636198"/>
            <a:ext cx="3150663" cy="3249922"/>
            <a:chOff x="5632317" y="1189775"/>
            <a:chExt cx="3305700" cy="3254152"/>
          </a:xfrm>
        </p:grpSpPr>
        <p:sp>
          <p:nvSpPr>
            <p:cNvPr id="375" name="Google Shape;375;p46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Move 3</a:t>
              </a:r>
              <a:endParaRPr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6" name="Google Shape;376;p46"/>
            <p:cNvSpPr txBox="1"/>
            <p:nvPr/>
          </p:nvSpPr>
          <p:spPr>
            <a:xfrm>
              <a:off x="6167063" y="1828227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Increase </a:t>
              </a:r>
              <a:r>
                <a:rPr lang="en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and keep </a:t>
              </a:r>
              <a:r>
                <a:rPr lang="en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unchanged to increase order size </a:t>
              </a:r>
              <a:r>
                <a:rPr lang="en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  <a:endParaRPr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7" name="Google Shape;377;p46"/>
          <p:cNvGrpSpPr/>
          <p:nvPr/>
        </p:nvGrpSpPr>
        <p:grpSpPr>
          <a:xfrm>
            <a:off x="452975" y="1636412"/>
            <a:ext cx="3380550" cy="3249708"/>
            <a:chOff x="0" y="1189989"/>
            <a:chExt cx="3546900" cy="3253938"/>
          </a:xfrm>
        </p:grpSpPr>
        <p:sp>
          <p:nvSpPr>
            <p:cNvPr id="378" name="Google Shape;378;p46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Move 1</a:t>
              </a:r>
              <a:endParaRPr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9" name="Google Shape;379;p46"/>
            <p:cNvSpPr txBox="1"/>
            <p:nvPr/>
          </p:nvSpPr>
          <p:spPr>
            <a:xfrm>
              <a:off x="655361" y="1828227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Increase or decrease </a:t>
              </a:r>
              <a:r>
                <a:rPr lang="en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(s,S) </a:t>
              </a: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together by equal amount</a:t>
              </a:r>
              <a:endParaRPr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0" name="Google Shape;380;p46"/>
          <p:cNvGrpSpPr/>
          <p:nvPr/>
        </p:nvGrpSpPr>
        <p:grpSpPr>
          <a:xfrm>
            <a:off x="3259096" y="1636198"/>
            <a:ext cx="3150663" cy="3249922"/>
            <a:chOff x="2944204" y="1189775"/>
            <a:chExt cx="3305700" cy="3254152"/>
          </a:xfrm>
        </p:grpSpPr>
        <p:sp>
          <p:nvSpPr>
            <p:cNvPr id="381" name="Google Shape;381;p46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Move 2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2" name="Google Shape;382;p46"/>
            <p:cNvSpPr txBox="1"/>
            <p:nvPr/>
          </p:nvSpPr>
          <p:spPr>
            <a:xfrm>
              <a:off x="3478949" y="1828227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Increase </a:t>
              </a:r>
              <a:r>
                <a:rPr lang="en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but keep </a:t>
              </a:r>
              <a:r>
                <a:rPr lang="en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unchanged to decrease order size </a:t>
              </a:r>
              <a:r>
                <a:rPr lang="en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  <a:endParaRPr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83" name="Google Shape;383;p46"/>
          <p:cNvSpPr/>
          <p:nvPr/>
        </p:nvSpPr>
        <p:spPr>
          <a:xfrm>
            <a:off x="979025" y="3892050"/>
            <a:ext cx="7481400" cy="730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Salient feature: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Selection of neighbor solutions based on simulation results</a:t>
            </a:r>
            <a:endParaRPr b="1"/>
          </a:p>
        </p:txBody>
      </p:sp>
      <p:sp>
        <p:nvSpPr>
          <p:cNvPr id="384" name="Google Shape;384;p46"/>
          <p:cNvSpPr txBox="1"/>
          <p:nvPr/>
        </p:nvSpPr>
        <p:spPr>
          <a:xfrm>
            <a:off x="389325" y="1054125"/>
            <a:ext cx="68877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85" name="Google Shape;38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3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7"/>
          <p:cNvPicPr preferRelativeResize="0"/>
          <p:nvPr/>
        </p:nvPicPr>
        <p:blipFill rotWithShape="1">
          <a:blip r:embed="rId3">
            <a:alphaModFix/>
          </a:blip>
          <a:srcRect b="17911"/>
          <a:stretch/>
        </p:blipFill>
        <p:spPr>
          <a:xfrm>
            <a:off x="770750" y="1348100"/>
            <a:ext cx="7297675" cy="34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7"/>
          <p:cNvSpPr/>
          <p:nvPr/>
        </p:nvSpPr>
        <p:spPr>
          <a:xfrm>
            <a:off x="6356325" y="2703800"/>
            <a:ext cx="2633400" cy="1986600"/>
          </a:xfrm>
          <a:prstGeom prst="wedgeRoundRectCallout">
            <a:avLst>
              <a:gd name="adj1" fmla="val -83694"/>
              <a:gd name="adj2" fmla="val 13873"/>
              <a:gd name="adj3" fmla="val 0"/>
            </a:avLst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9FFFA"/>
                </a:solidFill>
              </a:rPr>
              <a:t>All ending inventory levels are &gt; 0 </a:t>
            </a:r>
            <a:endParaRPr sz="1800">
              <a:solidFill>
                <a:srgbClr val="F9FFF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9FFF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9FFFA"/>
                </a:solidFill>
              </a:rPr>
              <a:t>Suggests move (s, S) upward, keep Q the same</a:t>
            </a:r>
            <a:endParaRPr sz="1800">
              <a:solidFill>
                <a:srgbClr val="F9FFFA"/>
              </a:solidFill>
            </a:endParaRPr>
          </a:p>
        </p:txBody>
      </p:sp>
      <p:sp>
        <p:nvSpPr>
          <p:cNvPr id="393" name="Google Shape;393;p47"/>
          <p:cNvSpPr txBox="1"/>
          <p:nvPr/>
        </p:nvSpPr>
        <p:spPr>
          <a:xfrm>
            <a:off x="263050" y="897725"/>
            <a:ext cx="43689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Example:</a:t>
            </a:r>
            <a:r>
              <a:rPr lang="en" sz="2400"/>
              <a:t> (s, S) = (170, 240)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8"/>
          <p:cNvPicPr preferRelativeResize="0"/>
          <p:nvPr/>
        </p:nvPicPr>
        <p:blipFill rotWithShape="1">
          <a:blip r:embed="rId3">
            <a:alphaModFix/>
          </a:blip>
          <a:srcRect b="19562"/>
          <a:stretch/>
        </p:blipFill>
        <p:spPr>
          <a:xfrm>
            <a:off x="927725" y="1403550"/>
            <a:ext cx="7313575" cy="35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8"/>
          <p:cNvSpPr/>
          <p:nvPr/>
        </p:nvSpPr>
        <p:spPr>
          <a:xfrm>
            <a:off x="5955925" y="2908375"/>
            <a:ext cx="2541300" cy="1533600"/>
          </a:xfrm>
          <a:prstGeom prst="wedgeRoundRectCallout">
            <a:avLst>
              <a:gd name="adj1" fmla="val -83694"/>
              <a:gd name="adj2" fmla="val 13873"/>
              <a:gd name="adj3" fmla="val 0"/>
            </a:avLst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9FFFA"/>
                </a:solidFill>
              </a:rPr>
              <a:t>With Q = 40:</a:t>
            </a:r>
            <a:endParaRPr>
              <a:solidFill>
                <a:srgbClr val="F9FFF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9FFF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9FFFA"/>
                </a:solidFill>
              </a:rPr>
              <a:t>Suggests either increase s by 20 units,</a:t>
            </a:r>
            <a:endParaRPr>
              <a:solidFill>
                <a:srgbClr val="F9FFF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9FFFA"/>
                </a:solidFill>
              </a:rPr>
              <a:t>Or Decrease S by 10 units</a:t>
            </a:r>
            <a:endParaRPr>
              <a:solidFill>
                <a:srgbClr val="F9FFFA"/>
              </a:solidFill>
            </a:endParaRPr>
          </a:p>
        </p:txBody>
      </p:sp>
      <p:sp>
        <p:nvSpPr>
          <p:cNvPr id="401" name="Google Shape;401;p48"/>
          <p:cNvSpPr txBox="1"/>
          <p:nvPr/>
        </p:nvSpPr>
        <p:spPr>
          <a:xfrm>
            <a:off x="263050" y="897725"/>
            <a:ext cx="43689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Example:</a:t>
            </a:r>
            <a:r>
              <a:rPr lang="en" sz="2400"/>
              <a:t> (s, S) = (180, 220)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49"/>
          <p:cNvPicPr preferRelativeResize="0"/>
          <p:nvPr/>
        </p:nvPicPr>
        <p:blipFill rotWithShape="1">
          <a:blip r:embed="rId3">
            <a:alphaModFix/>
          </a:blip>
          <a:srcRect b="17287"/>
          <a:stretch/>
        </p:blipFill>
        <p:spPr>
          <a:xfrm>
            <a:off x="610575" y="1444200"/>
            <a:ext cx="7685726" cy="36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9"/>
          <p:cNvSpPr/>
          <p:nvPr/>
        </p:nvSpPr>
        <p:spPr>
          <a:xfrm>
            <a:off x="5743650" y="2674575"/>
            <a:ext cx="2966400" cy="1986600"/>
          </a:xfrm>
          <a:prstGeom prst="wedgeRoundRectCallout">
            <a:avLst>
              <a:gd name="adj1" fmla="val -83694"/>
              <a:gd name="adj2" fmla="val 13873"/>
              <a:gd name="adj3" fmla="val 0"/>
            </a:avLst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9FFFA"/>
                </a:solidFill>
              </a:rPr>
              <a:t>With Objective value=12.97, Minimum inventory is 30</a:t>
            </a:r>
            <a:endParaRPr sz="1800">
              <a:solidFill>
                <a:srgbClr val="F9FFF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9FFF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9FFFA"/>
                </a:solidFill>
              </a:rPr>
              <a:t>Suggests reduce Q to 30</a:t>
            </a:r>
            <a:endParaRPr sz="1800">
              <a:solidFill>
                <a:srgbClr val="F9FFFA"/>
              </a:solidFill>
            </a:endParaRPr>
          </a:p>
        </p:txBody>
      </p:sp>
      <p:sp>
        <p:nvSpPr>
          <p:cNvPr id="409" name="Google Shape;409;p49"/>
          <p:cNvSpPr txBox="1"/>
          <p:nvPr/>
        </p:nvSpPr>
        <p:spPr>
          <a:xfrm>
            <a:off x="263050" y="897725"/>
            <a:ext cx="43689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Example:</a:t>
            </a:r>
            <a:r>
              <a:rPr lang="en" sz="2400"/>
              <a:t> (s, S) = (200, 240)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0"/>
          <p:cNvSpPr txBox="1">
            <a:spLocks noGrp="1"/>
          </p:cNvSpPr>
          <p:nvPr>
            <p:ph type="body" idx="1"/>
          </p:nvPr>
        </p:nvSpPr>
        <p:spPr>
          <a:xfrm>
            <a:off x="457200" y="1704722"/>
            <a:ext cx="8229600" cy="288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5" name="Google Shape;415;p50"/>
          <p:cNvPicPr preferRelativeResize="0"/>
          <p:nvPr/>
        </p:nvPicPr>
        <p:blipFill rotWithShape="1">
          <a:blip r:embed="rId3">
            <a:alphaModFix/>
          </a:blip>
          <a:srcRect b="17850"/>
          <a:stretch/>
        </p:blipFill>
        <p:spPr>
          <a:xfrm>
            <a:off x="457200" y="1704736"/>
            <a:ext cx="8569874" cy="314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0"/>
          <p:cNvSpPr txBox="1"/>
          <p:nvPr/>
        </p:nvSpPr>
        <p:spPr>
          <a:xfrm>
            <a:off x="263050" y="897725"/>
            <a:ext cx="6590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Objective values under different policies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1"/>
          <p:cNvSpPr txBox="1">
            <a:spLocks noGrp="1"/>
          </p:cNvSpPr>
          <p:nvPr>
            <p:ph type="title"/>
          </p:nvPr>
        </p:nvSpPr>
        <p:spPr>
          <a:xfrm>
            <a:off x="685800" y="682322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Modeling Summary</a:t>
            </a:r>
            <a:endParaRPr sz="3600"/>
          </a:p>
        </p:txBody>
      </p:sp>
      <p:sp>
        <p:nvSpPr>
          <p:cNvPr id="423" name="Google Shape;423;p51"/>
          <p:cNvSpPr txBox="1"/>
          <p:nvPr/>
        </p:nvSpPr>
        <p:spPr>
          <a:xfrm>
            <a:off x="1160350" y="3162100"/>
            <a:ext cx="25698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4" name="Google Shape;424;p51"/>
          <p:cNvSpPr txBox="1"/>
          <p:nvPr/>
        </p:nvSpPr>
        <p:spPr>
          <a:xfrm>
            <a:off x="5666800" y="3162100"/>
            <a:ext cx="25698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5" name="Google Shape;425;p51"/>
          <p:cNvSpPr/>
          <p:nvPr/>
        </p:nvSpPr>
        <p:spPr>
          <a:xfrm>
            <a:off x="1088000" y="2161925"/>
            <a:ext cx="2569800" cy="7629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51"/>
          <p:cNvSpPr/>
          <p:nvPr/>
        </p:nvSpPr>
        <p:spPr>
          <a:xfrm>
            <a:off x="5542900" y="2161925"/>
            <a:ext cx="2569800" cy="7629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Optimization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51"/>
          <p:cNvSpPr/>
          <p:nvPr/>
        </p:nvSpPr>
        <p:spPr>
          <a:xfrm>
            <a:off x="4192050" y="2357375"/>
            <a:ext cx="816600" cy="37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51"/>
          <p:cNvSpPr/>
          <p:nvPr/>
        </p:nvSpPr>
        <p:spPr>
          <a:xfrm>
            <a:off x="1088000" y="3020950"/>
            <a:ext cx="2569800" cy="15921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Spreadsheet Models for Inventory Management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51"/>
          <p:cNvSpPr/>
          <p:nvPr/>
        </p:nvSpPr>
        <p:spPr>
          <a:xfrm>
            <a:off x="5542900" y="3020950"/>
            <a:ext cx="2569800" cy="15921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Local Search Algorithm to Optimize the Inventory System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430" name="Google Shape;430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1"/>
          <p:cNvSpPr txBox="1"/>
          <p:nvPr/>
        </p:nvSpPr>
        <p:spPr>
          <a:xfrm>
            <a:off x="1714600" y="1539725"/>
            <a:ext cx="14613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Part I</a:t>
            </a:r>
            <a:endParaRPr sz="2400" b="1"/>
          </a:p>
        </p:txBody>
      </p:sp>
      <p:sp>
        <p:nvSpPr>
          <p:cNvPr id="432" name="Google Shape;432;p51"/>
          <p:cNvSpPr txBox="1"/>
          <p:nvPr/>
        </p:nvSpPr>
        <p:spPr>
          <a:xfrm>
            <a:off x="6263225" y="1536600"/>
            <a:ext cx="14613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Part II</a:t>
            </a:r>
            <a:endParaRPr sz="2400" b="1"/>
          </a:p>
        </p:txBody>
      </p:sp>
      <p:sp>
        <p:nvSpPr>
          <p:cNvPr id="433" name="Google Shape;433;p51"/>
          <p:cNvSpPr/>
          <p:nvPr/>
        </p:nvSpPr>
        <p:spPr>
          <a:xfrm>
            <a:off x="228600" y="1586125"/>
            <a:ext cx="8683800" cy="3065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Used historical data instead of standard distribution for simulation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3-step local search optimization method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Quick and easy to use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1"/>
          <p:cNvSpPr txBox="1">
            <a:spLocks noGrp="1"/>
          </p:cNvSpPr>
          <p:nvPr>
            <p:ph type="title"/>
          </p:nvPr>
        </p:nvSpPr>
        <p:spPr>
          <a:xfrm>
            <a:off x="685800" y="682322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Modeling Summary</a:t>
            </a:r>
            <a:endParaRPr sz="3600"/>
          </a:p>
        </p:txBody>
      </p:sp>
      <p:pic>
        <p:nvPicPr>
          <p:cNvPr id="430" name="Google Shape;430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1"/>
          <p:cNvSpPr/>
          <p:nvPr/>
        </p:nvSpPr>
        <p:spPr>
          <a:xfrm>
            <a:off x="359193" y="1539722"/>
            <a:ext cx="8226600" cy="3065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Used historical data instead of standard distribution for simulation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3-step local search optimization method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Quick and easy to use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25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2"/>
          <p:cNvSpPr txBox="1">
            <a:spLocks noGrp="1"/>
          </p:cNvSpPr>
          <p:nvPr>
            <p:ph type="ctrTitle"/>
          </p:nvPr>
        </p:nvSpPr>
        <p:spPr>
          <a:xfrm>
            <a:off x="4324200" y="1949675"/>
            <a:ext cx="40743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Evaluation</a:t>
            </a:r>
            <a:endParaRPr sz="4000"/>
          </a:p>
        </p:txBody>
      </p:sp>
      <p:pic>
        <p:nvPicPr>
          <p:cNvPr id="439" name="Google Shape;43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31375"/>
            <a:ext cx="4324201" cy="34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2"/>
          <p:cNvSpPr/>
          <p:nvPr/>
        </p:nvSpPr>
        <p:spPr>
          <a:xfrm>
            <a:off x="1528075" y="3717925"/>
            <a:ext cx="1167300" cy="564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8520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27"/>
          <p:cNvGrpSpPr/>
          <p:nvPr/>
        </p:nvGrpSpPr>
        <p:grpSpPr>
          <a:xfrm>
            <a:off x="1727660" y="3422564"/>
            <a:ext cx="5221800" cy="731700"/>
            <a:chOff x="2789785" y="1323164"/>
            <a:chExt cx="5221800" cy="731700"/>
          </a:xfrm>
        </p:grpSpPr>
        <p:sp>
          <p:nvSpPr>
            <p:cNvPr id="147" name="Google Shape;147;p27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7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11% of profits to charity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9" name="Google Shape;149;p27"/>
          <p:cNvGrpSpPr/>
          <p:nvPr/>
        </p:nvGrpSpPr>
        <p:grpSpPr>
          <a:xfrm>
            <a:off x="1711270" y="1596700"/>
            <a:ext cx="7373778" cy="731700"/>
            <a:chOff x="3950535" y="2207525"/>
            <a:chExt cx="5911792" cy="731700"/>
          </a:xfrm>
        </p:grpSpPr>
        <p:sp>
          <p:nvSpPr>
            <p:cNvPr id="150" name="Google Shape;150;p27"/>
            <p:cNvSpPr/>
            <p:nvPr/>
          </p:nvSpPr>
          <p:spPr>
            <a:xfrm>
              <a:off x="3950535" y="2207525"/>
              <a:ext cx="4860300" cy="7317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7"/>
            <p:cNvSpPr txBox="1"/>
            <p:nvPr/>
          </p:nvSpPr>
          <p:spPr>
            <a:xfrm>
              <a:off x="4067827" y="2479700"/>
              <a:ext cx="57945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Largest traditional grocery retailer</a:t>
              </a:r>
              <a:endParaRPr>
                <a:solidFill>
                  <a:schemeClr val="lt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" name="Google Shape;152;p27"/>
          <p:cNvGrpSpPr/>
          <p:nvPr/>
        </p:nvGrpSpPr>
        <p:grpSpPr>
          <a:xfrm>
            <a:off x="1727651" y="2477800"/>
            <a:ext cx="4497611" cy="731700"/>
            <a:chOff x="2789776" y="3088625"/>
            <a:chExt cx="4497611" cy="731700"/>
          </a:xfrm>
        </p:grpSpPr>
        <p:sp>
          <p:nvSpPr>
            <p:cNvPr id="153" name="Google Shape;153;p27"/>
            <p:cNvSpPr/>
            <p:nvPr/>
          </p:nvSpPr>
          <p:spPr>
            <a:xfrm>
              <a:off x="2789787" y="3088625"/>
              <a:ext cx="4497600" cy="7317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7"/>
            <p:cNvSpPr txBox="1"/>
            <p:nvPr/>
          </p:nvSpPr>
          <p:spPr>
            <a:xfrm>
              <a:off x="2789776" y="3289175"/>
              <a:ext cx="42174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64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Customer first approach</a:t>
              </a:r>
              <a:endPara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55" name="Google Shape;15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>
            <a:spLocks noGrp="1"/>
          </p:cNvSpPr>
          <p:nvPr>
            <p:ph type="ctrTitle"/>
          </p:nvPr>
        </p:nvSpPr>
        <p:spPr>
          <a:xfrm>
            <a:off x="533400" y="752475"/>
            <a:ext cx="4584000" cy="61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About Kroger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3"/>
          <p:cNvSpPr txBox="1">
            <a:spLocks noGrp="1"/>
          </p:cNvSpPr>
          <p:nvPr>
            <p:ph type="title"/>
          </p:nvPr>
        </p:nvSpPr>
        <p:spPr>
          <a:xfrm>
            <a:off x="457200" y="674997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000"/>
              <a:t>CRISM DM Stage 5 - Evaluation</a:t>
            </a:r>
            <a:endParaRPr/>
          </a:p>
        </p:txBody>
      </p:sp>
      <p:sp>
        <p:nvSpPr>
          <p:cNvPr id="447" name="Google Shape;447;p53"/>
          <p:cNvSpPr txBox="1">
            <a:spLocks noGrp="1"/>
          </p:cNvSpPr>
          <p:nvPr>
            <p:ph type="body" idx="1"/>
          </p:nvPr>
        </p:nvSpPr>
        <p:spPr>
          <a:xfrm>
            <a:off x="457200" y="1857122"/>
            <a:ext cx="8229600" cy="288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8" name="Google Shape;448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9" name="Google Shape;449;p53"/>
          <p:cNvGrpSpPr/>
          <p:nvPr/>
        </p:nvGrpSpPr>
        <p:grpSpPr>
          <a:xfrm>
            <a:off x="1086452" y="3574996"/>
            <a:ext cx="7374454" cy="731700"/>
            <a:chOff x="2789785" y="1323164"/>
            <a:chExt cx="5766698" cy="731700"/>
          </a:xfrm>
        </p:grpSpPr>
        <p:sp>
          <p:nvSpPr>
            <p:cNvPr id="450" name="Google Shape;450;p53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3"/>
            <p:cNvSpPr txBox="1"/>
            <p:nvPr/>
          </p:nvSpPr>
          <p:spPr>
            <a:xfrm>
              <a:off x="2914383" y="1407429"/>
              <a:ext cx="56421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36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Brought valuable intangible benefits</a:t>
              </a:r>
              <a:endParaRPr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2" name="Google Shape;452;p53"/>
          <p:cNvGrpSpPr/>
          <p:nvPr/>
        </p:nvGrpSpPr>
        <p:grpSpPr>
          <a:xfrm>
            <a:off x="1101670" y="1749100"/>
            <a:ext cx="7373778" cy="731700"/>
            <a:chOff x="3950535" y="2207525"/>
            <a:chExt cx="5911792" cy="731700"/>
          </a:xfrm>
        </p:grpSpPr>
        <p:sp>
          <p:nvSpPr>
            <p:cNvPr id="453" name="Google Shape;453;p53"/>
            <p:cNvSpPr/>
            <p:nvPr/>
          </p:nvSpPr>
          <p:spPr>
            <a:xfrm>
              <a:off x="3950535" y="2207525"/>
              <a:ext cx="4860300" cy="7317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3"/>
            <p:cNvSpPr txBox="1"/>
            <p:nvPr/>
          </p:nvSpPr>
          <p:spPr>
            <a:xfrm>
              <a:off x="4067827" y="2479700"/>
              <a:ext cx="57945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Overwhelmingly positive results</a:t>
              </a:r>
              <a:endParaRPr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55" name="Google Shape;455;p53"/>
          <p:cNvGrpSpPr/>
          <p:nvPr/>
        </p:nvGrpSpPr>
        <p:grpSpPr>
          <a:xfrm>
            <a:off x="673140" y="2630200"/>
            <a:ext cx="6107692" cy="731700"/>
            <a:chOff x="3119274" y="3088625"/>
            <a:chExt cx="5282100" cy="731700"/>
          </a:xfrm>
        </p:grpSpPr>
        <p:sp>
          <p:nvSpPr>
            <p:cNvPr id="456" name="Google Shape;456;p53"/>
            <p:cNvSpPr/>
            <p:nvPr/>
          </p:nvSpPr>
          <p:spPr>
            <a:xfrm>
              <a:off x="3514681" y="3088625"/>
              <a:ext cx="4734300" cy="7317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3"/>
            <p:cNvSpPr txBox="1"/>
            <p:nvPr/>
          </p:nvSpPr>
          <p:spPr>
            <a:xfrm>
              <a:off x="3119274" y="3289175"/>
              <a:ext cx="52821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64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Yield great tangible benefits</a:t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4"/>
          <p:cNvSpPr txBox="1">
            <a:spLocks noGrp="1"/>
          </p:cNvSpPr>
          <p:nvPr>
            <p:ph type="title"/>
          </p:nvPr>
        </p:nvSpPr>
        <p:spPr>
          <a:xfrm>
            <a:off x="457200" y="709447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Overwhelmingly Positive</a:t>
            </a:r>
            <a:endParaRPr/>
          </a:p>
        </p:txBody>
      </p:sp>
      <p:sp>
        <p:nvSpPr>
          <p:cNvPr id="463" name="Google Shape;463;p54"/>
          <p:cNvSpPr txBox="1">
            <a:spLocks noGrp="1"/>
          </p:cNvSpPr>
          <p:nvPr>
            <p:ph type="body" idx="1"/>
          </p:nvPr>
        </p:nvSpPr>
        <p:spPr>
          <a:xfrm>
            <a:off x="457200" y="1642122"/>
            <a:ext cx="8229600" cy="288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Achieved our business goal in inventory management</a:t>
            </a:r>
            <a:endParaRPr sz="2400"/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-Easy for business people to accept</a:t>
            </a:r>
            <a:endParaRPr sz="2400"/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-Leverage computational capabilities and algorithms</a:t>
            </a:r>
            <a:endParaRPr sz="2400"/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-Effective and Intuitive approach</a:t>
            </a:r>
            <a:endParaRPr sz="240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Approach comparison</a:t>
            </a:r>
            <a:endParaRPr sz="240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Model Transportability and Operations Research Advances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64" name="Google Shape;46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4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4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4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4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5"/>
          <p:cNvSpPr txBox="1">
            <a:spLocks noGrp="1"/>
          </p:cNvSpPr>
          <p:nvPr>
            <p:ph type="title"/>
          </p:nvPr>
        </p:nvSpPr>
        <p:spPr>
          <a:xfrm>
            <a:off x="457200" y="614572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Approaches Comparison</a:t>
            </a:r>
            <a:endParaRPr/>
          </a:p>
        </p:txBody>
      </p:sp>
      <p:sp>
        <p:nvSpPr>
          <p:cNvPr id="470" name="Google Shape;470;p55"/>
          <p:cNvSpPr txBox="1">
            <a:spLocks noGrp="1"/>
          </p:cNvSpPr>
          <p:nvPr>
            <p:ph type="body" idx="1"/>
          </p:nvPr>
        </p:nvSpPr>
        <p:spPr>
          <a:xfrm>
            <a:off x="457200" y="1704722"/>
            <a:ext cx="8229600" cy="288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1" name="Google Shape;47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00" y="1545012"/>
            <a:ext cx="8954800" cy="35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6"/>
          <p:cNvSpPr txBox="1">
            <a:spLocks noGrp="1"/>
          </p:cNvSpPr>
          <p:nvPr>
            <p:ph type="title"/>
          </p:nvPr>
        </p:nvSpPr>
        <p:spPr>
          <a:xfrm>
            <a:off x="457200" y="772072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Yields great tangible benefits</a:t>
            </a:r>
            <a:endParaRPr/>
          </a:p>
        </p:txBody>
      </p:sp>
      <p:sp>
        <p:nvSpPr>
          <p:cNvPr id="478" name="Google Shape;478;p56"/>
          <p:cNvSpPr txBox="1">
            <a:spLocks noGrp="1"/>
          </p:cNvSpPr>
          <p:nvPr>
            <p:ph type="body" idx="1"/>
          </p:nvPr>
        </p:nvSpPr>
        <p:spPr>
          <a:xfrm>
            <a:off x="749325" y="1694272"/>
            <a:ext cx="8229600" cy="288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Inventory Reduction ($120 million)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Additional Revenues of $80 millions annually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Labor savings of $10 millions per year (partially filled prescription)</a:t>
            </a:r>
            <a:endParaRPr sz="30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9" name="Google Shape;479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7"/>
          <p:cNvSpPr txBox="1">
            <a:spLocks noGrp="1"/>
          </p:cNvSpPr>
          <p:nvPr>
            <p:ph type="title"/>
          </p:nvPr>
        </p:nvSpPr>
        <p:spPr>
          <a:xfrm>
            <a:off x="457200" y="751197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57"/>
          <p:cNvSpPr txBox="1">
            <a:spLocks noGrp="1"/>
          </p:cNvSpPr>
          <p:nvPr>
            <p:ph type="body" idx="1"/>
          </p:nvPr>
        </p:nvSpPr>
        <p:spPr>
          <a:xfrm>
            <a:off x="457200" y="1704722"/>
            <a:ext cx="8229600" cy="288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6" name="Google Shape;486;p57"/>
          <p:cNvPicPr preferRelativeResize="0"/>
          <p:nvPr/>
        </p:nvPicPr>
        <p:blipFill rotWithShape="1">
          <a:blip r:embed="rId3">
            <a:alphaModFix/>
          </a:blip>
          <a:srcRect b="11559"/>
          <a:stretch/>
        </p:blipFill>
        <p:spPr>
          <a:xfrm>
            <a:off x="943025" y="900750"/>
            <a:ext cx="7257949" cy="39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8"/>
          <p:cNvSpPr txBox="1">
            <a:spLocks noGrp="1"/>
          </p:cNvSpPr>
          <p:nvPr>
            <p:ph type="title"/>
          </p:nvPr>
        </p:nvSpPr>
        <p:spPr>
          <a:xfrm>
            <a:off x="457200" y="751197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Bring valuable intangible benefits</a:t>
            </a:r>
            <a:endParaRPr/>
          </a:p>
        </p:txBody>
      </p:sp>
      <p:sp>
        <p:nvSpPr>
          <p:cNvPr id="492" name="Google Shape;492;p58"/>
          <p:cNvSpPr txBox="1">
            <a:spLocks noGrp="1"/>
          </p:cNvSpPr>
          <p:nvPr>
            <p:ph type="body" idx="1"/>
          </p:nvPr>
        </p:nvSpPr>
        <p:spPr>
          <a:xfrm>
            <a:off x="457200" y="1704722"/>
            <a:ext cx="8229600" cy="288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/>
              <a:t>improved customer service – ensure greater access to medication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/>
              <a:t>key to retaining customer loyalty and driving future growth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/>
              <a:t>strong foundation to extending the model for meat and seafood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/>
              <a:t>OR as core competency and competitive advantages</a:t>
            </a:r>
            <a:endParaRPr sz="24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3" name="Google Shape;493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9"/>
          <p:cNvSpPr txBox="1">
            <a:spLocks noGrp="1"/>
          </p:cNvSpPr>
          <p:nvPr>
            <p:ph type="ctrTitle"/>
          </p:nvPr>
        </p:nvSpPr>
        <p:spPr>
          <a:xfrm>
            <a:off x="4324200" y="1949675"/>
            <a:ext cx="40743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Deployment</a:t>
            </a:r>
            <a:endParaRPr sz="4000"/>
          </a:p>
        </p:txBody>
      </p:sp>
      <p:pic>
        <p:nvPicPr>
          <p:cNvPr id="499" name="Google Shape;499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31375"/>
            <a:ext cx="4324201" cy="34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9"/>
          <p:cNvSpPr/>
          <p:nvPr/>
        </p:nvSpPr>
        <p:spPr>
          <a:xfrm>
            <a:off x="570350" y="2571750"/>
            <a:ext cx="1167300" cy="564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8520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0"/>
          <p:cNvSpPr txBox="1">
            <a:spLocks noGrp="1"/>
          </p:cNvSpPr>
          <p:nvPr>
            <p:ph type="body" idx="4294967295"/>
          </p:nvPr>
        </p:nvSpPr>
        <p:spPr>
          <a:xfrm>
            <a:off x="966350" y="26551"/>
            <a:ext cx="8229600" cy="359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60"/>
          <p:cNvSpPr txBox="1"/>
          <p:nvPr/>
        </p:nvSpPr>
        <p:spPr>
          <a:xfrm>
            <a:off x="-1624525" y="617825"/>
            <a:ext cx="1647300" cy="29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8" name="Google Shape;508;p60"/>
          <p:cNvGrpSpPr/>
          <p:nvPr/>
        </p:nvGrpSpPr>
        <p:grpSpPr>
          <a:xfrm>
            <a:off x="577988" y="1393108"/>
            <a:ext cx="2154422" cy="3074219"/>
            <a:chOff x="3071457" y="2013875"/>
            <a:chExt cx="1944600" cy="1569600"/>
          </a:xfrm>
        </p:grpSpPr>
        <p:sp>
          <p:nvSpPr>
            <p:cNvPr id="509" name="Google Shape;509;p60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60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400">
                  <a:solidFill>
                    <a:schemeClr val="lt1"/>
                  </a:solidFill>
                </a:rPr>
                <a:t>Simulation based Approach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1" name="Google Shape;511;p60"/>
          <p:cNvGrpSpPr/>
          <p:nvPr/>
        </p:nvGrpSpPr>
        <p:grpSpPr>
          <a:xfrm>
            <a:off x="2729950" y="1404275"/>
            <a:ext cx="5525875" cy="3052500"/>
            <a:chOff x="5015950" y="2013875"/>
            <a:chExt cx="5525875" cy="3052500"/>
          </a:xfrm>
        </p:grpSpPr>
        <p:sp>
          <p:nvSpPr>
            <p:cNvPr id="512" name="Google Shape;512;p60"/>
            <p:cNvSpPr/>
            <p:nvPr/>
          </p:nvSpPr>
          <p:spPr>
            <a:xfrm>
              <a:off x="5015950" y="2013875"/>
              <a:ext cx="5423700" cy="30525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60"/>
            <p:cNvSpPr txBox="1"/>
            <p:nvPr/>
          </p:nvSpPr>
          <p:spPr>
            <a:xfrm>
              <a:off x="5360225" y="2256375"/>
              <a:ext cx="51816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Char char="●"/>
              </a:pPr>
              <a:r>
                <a:rPr lang="en" sz="2400">
                  <a:solidFill>
                    <a:schemeClr val="lt1"/>
                  </a:solidFill>
                </a:rPr>
                <a:t>Easy to understand </a:t>
              </a:r>
              <a:endParaRPr sz="2400">
                <a:solidFill>
                  <a:schemeClr val="lt1"/>
                </a:solidFill>
              </a:endParaRPr>
            </a:p>
            <a:p>
              <a:pPr marL="457200" lvl="0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Char char="●"/>
              </a:pPr>
              <a:r>
                <a:rPr lang="en" sz="2400">
                  <a:solidFill>
                    <a:schemeClr val="lt1"/>
                  </a:solidFill>
                </a:rPr>
                <a:t>Transparent</a:t>
              </a:r>
              <a:endParaRPr sz="2400">
                <a:solidFill>
                  <a:schemeClr val="lt1"/>
                </a:solidFill>
              </a:endParaRPr>
            </a:p>
            <a:p>
              <a:pPr marL="457200" lvl="0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Char char="●"/>
              </a:pPr>
              <a:r>
                <a:rPr lang="en" sz="2400">
                  <a:solidFill>
                    <a:schemeClr val="lt1"/>
                  </a:solidFill>
                </a:rPr>
                <a:t>Test</a:t>
              </a:r>
              <a:endParaRPr sz="2400">
                <a:solidFill>
                  <a:schemeClr val="lt1"/>
                </a:solidFill>
              </a:endParaRPr>
            </a:p>
            <a:p>
              <a:pPr marL="457200" lvl="0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Char char="●"/>
              </a:pPr>
              <a:r>
                <a:rPr lang="en" sz="2400">
                  <a:solidFill>
                    <a:schemeClr val="lt1"/>
                  </a:solidFill>
                </a:rPr>
                <a:t>Accurately model demand</a:t>
              </a:r>
              <a:endParaRPr sz="2400">
                <a:solidFill>
                  <a:schemeClr val="lt1"/>
                </a:solidFill>
              </a:endParaRPr>
            </a:p>
            <a:p>
              <a:pPr marL="457200" lvl="0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Char char="●"/>
              </a:pPr>
              <a:r>
                <a:rPr lang="en" sz="2400">
                  <a:solidFill>
                    <a:schemeClr val="lt1"/>
                  </a:solidFill>
                </a:rPr>
                <a:t>Fast and agile to change</a:t>
              </a:r>
              <a:endParaRPr sz="2400">
                <a:solidFill>
                  <a:schemeClr val="lt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4" name="Google Shape;514;p60"/>
          <p:cNvGrpSpPr/>
          <p:nvPr/>
        </p:nvGrpSpPr>
        <p:grpSpPr>
          <a:xfrm>
            <a:off x="2599484" y="2091670"/>
            <a:ext cx="261571" cy="260379"/>
            <a:chOff x="4858109" y="2631368"/>
            <a:chExt cx="316442" cy="315000"/>
          </a:xfrm>
        </p:grpSpPr>
        <p:sp>
          <p:nvSpPr>
            <p:cNvPr id="515" name="Google Shape;515;p60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60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sp>
        <p:nvSpPr>
          <p:cNvPr id="517" name="Google Shape;517;p60"/>
          <p:cNvSpPr txBox="1">
            <a:spLocks noGrp="1"/>
          </p:cNvSpPr>
          <p:nvPr>
            <p:ph type="ctrTitle"/>
          </p:nvPr>
        </p:nvSpPr>
        <p:spPr>
          <a:xfrm>
            <a:off x="503900" y="755994"/>
            <a:ext cx="7772400" cy="1102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Business acceptance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1"/>
          <p:cNvSpPr txBox="1">
            <a:spLocks noGrp="1"/>
          </p:cNvSpPr>
          <p:nvPr>
            <p:ph type="subTitle" idx="1"/>
          </p:nvPr>
        </p:nvSpPr>
        <p:spPr>
          <a:xfrm>
            <a:off x="483600" y="3518950"/>
            <a:ext cx="2047500" cy="131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</a:rPr>
              <a:t>Managers have some good ideas</a:t>
            </a:r>
            <a:endParaRPr sz="2400" b="1">
              <a:solidFill>
                <a:schemeClr val="dk1"/>
              </a:solidFill>
            </a:endParaRPr>
          </a:p>
        </p:txBody>
      </p:sp>
      <p:pic>
        <p:nvPicPr>
          <p:cNvPr id="523" name="Google Shape;52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75" y="1307575"/>
            <a:ext cx="2129150" cy="13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61"/>
          <p:cNvSpPr/>
          <p:nvPr/>
        </p:nvSpPr>
        <p:spPr>
          <a:xfrm>
            <a:off x="3123988" y="1434800"/>
            <a:ext cx="2998620" cy="11401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Simulation model</a:t>
            </a:r>
            <a:endParaRPr sz="1800"/>
          </a:p>
        </p:txBody>
      </p:sp>
      <p:sp>
        <p:nvSpPr>
          <p:cNvPr id="525" name="Google Shape;525;p61"/>
          <p:cNvSpPr txBox="1"/>
          <p:nvPr/>
        </p:nvSpPr>
        <p:spPr>
          <a:xfrm>
            <a:off x="3169650" y="3575950"/>
            <a:ext cx="2907300" cy="10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 research team works on model 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6" name="Google Shape;526;p61"/>
          <p:cNvCxnSpPr>
            <a:endCxn id="524" idx="2"/>
          </p:cNvCxnSpPr>
          <p:nvPr/>
        </p:nvCxnSpPr>
        <p:spPr>
          <a:xfrm>
            <a:off x="2480789" y="2004878"/>
            <a:ext cx="652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7" name="Google Shape;527;p61"/>
          <p:cNvCxnSpPr/>
          <p:nvPr/>
        </p:nvCxnSpPr>
        <p:spPr>
          <a:xfrm>
            <a:off x="6122589" y="2004878"/>
            <a:ext cx="652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8" name="Google Shape;528;p61"/>
          <p:cNvSpPr txBox="1"/>
          <p:nvPr/>
        </p:nvSpPr>
        <p:spPr>
          <a:xfrm>
            <a:off x="6775100" y="3575950"/>
            <a:ext cx="21291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Pharmacists and associates use it if applied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9" name="Google Shape;5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5875" y="1307575"/>
            <a:ext cx="1904971" cy="151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2"/>
          <p:cNvSpPr/>
          <p:nvPr/>
        </p:nvSpPr>
        <p:spPr>
          <a:xfrm>
            <a:off x="2164963" y="2248113"/>
            <a:ext cx="594300" cy="36900"/>
          </a:xfrm>
          <a:prstGeom prst="roundRect">
            <a:avLst>
              <a:gd name="adj" fmla="val 50000"/>
            </a:avLst>
          </a:prstGeom>
          <a:solidFill>
            <a:srgbClr val="0C5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6" name="Google Shape;536;p62"/>
          <p:cNvGrpSpPr/>
          <p:nvPr/>
        </p:nvGrpSpPr>
        <p:grpSpPr>
          <a:xfrm>
            <a:off x="3072298" y="1957150"/>
            <a:ext cx="1709100" cy="1377127"/>
            <a:chOff x="3072298" y="1957150"/>
            <a:chExt cx="1709100" cy="1377127"/>
          </a:xfrm>
        </p:grpSpPr>
        <p:sp>
          <p:nvSpPr>
            <p:cNvPr id="537" name="Google Shape;537;p62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2"/>
            <p:cNvSpPr txBox="1"/>
            <p:nvPr/>
          </p:nvSpPr>
          <p:spPr>
            <a:xfrm>
              <a:off x="3072298" y="259687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64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Central pharmacy system</a:t>
              </a:r>
              <a:endParaRPr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62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0" name="Google Shape;540;p62"/>
          <p:cNvGrpSpPr/>
          <p:nvPr/>
        </p:nvGrpSpPr>
        <p:grpSpPr>
          <a:xfrm>
            <a:off x="5338808" y="1957150"/>
            <a:ext cx="594300" cy="594300"/>
            <a:chOff x="5338808" y="1957150"/>
            <a:chExt cx="594300" cy="594300"/>
          </a:xfrm>
        </p:grpSpPr>
        <p:sp>
          <p:nvSpPr>
            <p:cNvPr id="541" name="Google Shape;541;p62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2"/>
            <p:cNvSpPr txBox="1"/>
            <p:nvPr/>
          </p:nvSpPr>
          <p:spPr>
            <a:xfrm>
              <a:off x="5417558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8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3" name="Google Shape;543;p62"/>
          <p:cNvGrpSpPr/>
          <p:nvPr/>
        </p:nvGrpSpPr>
        <p:grpSpPr>
          <a:xfrm>
            <a:off x="7420786" y="1957150"/>
            <a:ext cx="594300" cy="594300"/>
            <a:chOff x="7420786" y="1957150"/>
            <a:chExt cx="594300" cy="594300"/>
          </a:xfrm>
        </p:grpSpPr>
        <p:sp>
          <p:nvSpPr>
            <p:cNvPr id="544" name="Google Shape;544;p62"/>
            <p:cNvSpPr/>
            <p:nvPr/>
          </p:nvSpPr>
          <p:spPr>
            <a:xfrm>
              <a:off x="7420786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62"/>
            <p:cNvSpPr txBox="1"/>
            <p:nvPr/>
          </p:nvSpPr>
          <p:spPr>
            <a:xfrm>
              <a:off x="74995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8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46" name="Google Shape;546;p62"/>
          <p:cNvSpPr/>
          <p:nvPr/>
        </p:nvSpPr>
        <p:spPr>
          <a:xfrm>
            <a:off x="4337175" y="2248113"/>
            <a:ext cx="594300" cy="36900"/>
          </a:xfrm>
          <a:prstGeom prst="roundRect">
            <a:avLst>
              <a:gd name="adj" fmla="val 50000"/>
            </a:avLst>
          </a:prstGeom>
          <a:solidFill>
            <a:srgbClr val="8585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62"/>
          <p:cNvSpPr/>
          <p:nvPr/>
        </p:nvSpPr>
        <p:spPr>
          <a:xfrm>
            <a:off x="6419150" y="2248113"/>
            <a:ext cx="594300" cy="36900"/>
          </a:xfrm>
          <a:prstGeom prst="roundRect">
            <a:avLst>
              <a:gd name="adj" fmla="val 50000"/>
            </a:avLst>
          </a:prstGeom>
          <a:solidFill>
            <a:srgbClr val="8585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62"/>
          <p:cNvSpPr txBox="1"/>
          <p:nvPr/>
        </p:nvSpPr>
        <p:spPr>
          <a:xfrm>
            <a:off x="5181598" y="2596877"/>
            <a:ext cx="17091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6 divisions every 2 weeks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62"/>
          <p:cNvSpPr txBox="1"/>
          <p:nvPr/>
        </p:nvSpPr>
        <p:spPr>
          <a:xfrm>
            <a:off x="7257348" y="2617752"/>
            <a:ext cx="17091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Fortuitous time point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0" name="Google Shape;550;p62"/>
          <p:cNvGrpSpPr/>
          <p:nvPr/>
        </p:nvGrpSpPr>
        <p:grpSpPr>
          <a:xfrm>
            <a:off x="784450" y="1957150"/>
            <a:ext cx="1709100" cy="2163850"/>
            <a:chOff x="784450" y="1957150"/>
            <a:chExt cx="1709100" cy="2163850"/>
          </a:xfrm>
        </p:grpSpPr>
        <p:sp>
          <p:nvSpPr>
            <p:cNvPr id="551" name="Google Shape;551;p62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62"/>
            <p:cNvSpPr txBox="1"/>
            <p:nvPr/>
          </p:nvSpPr>
          <p:spPr>
            <a:xfrm>
              <a:off x="784450" y="2222900"/>
              <a:ext cx="1709100" cy="189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64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Started in October, 2011</a:t>
              </a:r>
              <a:endParaRPr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3" name="Google Shape;553;p62"/>
            <p:cNvSpPr txBox="1"/>
            <p:nvPr/>
          </p:nvSpPr>
          <p:spPr>
            <a:xfrm>
              <a:off x="12306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54" name="Google Shape;554;p62"/>
          <p:cNvSpPr txBox="1">
            <a:spLocks noGrp="1"/>
          </p:cNvSpPr>
          <p:nvPr>
            <p:ph type="ctrTitle"/>
          </p:nvPr>
        </p:nvSpPr>
        <p:spPr>
          <a:xfrm>
            <a:off x="-955625" y="812094"/>
            <a:ext cx="7772400" cy="1102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Enterprise Deployment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ctrTitle"/>
          </p:nvPr>
        </p:nvSpPr>
        <p:spPr>
          <a:xfrm>
            <a:off x="0" y="752475"/>
            <a:ext cx="4584000" cy="61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Kroger Pharmacies</a:t>
            </a:r>
            <a:endParaRPr sz="3600"/>
          </a:p>
        </p:txBody>
      </p:sp>
      <p:sp>
        <p:nvSpPr>
          <p:cNvPr id="162" name="Google Shape;162;p28"/>
          <p:cNvSpPr txBox="1">
            <a:spLocks noGrp="1"/>
          </p:cNvSpPr>
          <p:nvPr>
            <p:ph type="subTitle" idx="1"/>
          </p:nvPr>
        </p:nvSpPr>
        <p:spPr>
          <a:xfrm>
            <a:off x="1900250" y="1816825"/>
            <a:ext cx="2021700" cy="61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1950+ outlets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350" y="1708450"/>
            <a:ext cx="989900" cy="10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252" y="2571750"/>
            <a:ext cx="948951" cy="10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338" y="3666975"/>
            <a:ext cx="1216825" cy="11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 txBox="1"/>
          <p:nvPr/>
        </p:nvSpPr>
        <p:spPr>
          <a:xfrm>
            <a:off x="5441175" y="2720650"/>
            <a:ext cx="35124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160 Million prescriptions</a:t>
            </a:r>
            <a:endParaRPr/>
          </a:p>
        </p:txBody>
      </p:sp>
      <p:sp>
        <p:nvSpPr>
          <p:cNvPr id="167" name="Google Shape;167;p28"/>
          <p:cNvSpPr txBox="1"/>
          <p:nvPr/>
        </p:nvSpPr>
        <p:spPr>
          <a:xfrm>
            <a:off x="1404950" y="3760500"/>
            <a:ext cx="30123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$8 Billion Revenue</a:t>
            </a:r>
            <a:r>
              <a:rPr lang="en"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3"/>
          <p:cNvSpPr txBox="1">
            <a:spLocks noGrp="1"/>
          </p:cNvSpPr>
          <p:nvPr>
            <p:ph type="ctrTitle"/>
          </p:nvPr>
        </p:nvSpPr>
        <p:spPr>
          <a:xfrm>
            <a:off x="-146525" y="708525"/>
            <a:ext cx="4251000" cy="1102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Application</a:t>
            </a:r>
            <a:endParaRPr sz="3600"/>
          </a:p>
        </p:txBody>
      </p:sp>
      <p:sp>
        <p:nvSpPr>
          <p:cNvPr id="560" name="Google Shape;560;p63"/>
          <p:cNvSpPr txBox="1">
            <a:spLocks noGrp="1"/>
          </p:cNvSpPr>
          <p:nvPr>
            <p:ph type="subTitle" idx="1"/>
          </p:nvPr>
        </p:nvSpPr>
        <p:spPr>
          <a:xfrm>
            <a:off x="592875" y="1653225"/>
            <a:ext cx="7228500" cy="255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Inventory applications in other departments: such as meat and seafood.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Goal: Minimize spoilage and out of stock.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Combine with other R&amp;D systems like real-time POS.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Pilot the new inventory solution in 25 stores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Future: since it’s transportable, can extend to other parts of medical industry or many other industries.</a:t>
            </a:r>
            <a:endParaRPr sz="24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</a:endParaRPr>
          </a:p>
        </p:txBody>
      </p:sp>
      <p:pic>
        <p:nvPicPr>
          <p:cNvPr id="561" name="Google Shape;561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4"/>
          <p:cNvSpPr txBox="1">
            <a:spLocks noGrp="1"/>
          </p:cNvSpPr>
          <p:nvPr>
            <p:ph type="ctrTitle"/>
          </p:nvPr>
        </p:nvSpPr>
        <p:spPr>
          <a:xfrm>
            <a:off x="614700" y="3752725"/>
            <a:ext cx="8015400" cy="1102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Live inventory counts and real-time recommendations(of cut)</a:t>
            </a:r>
            <a:endParaRPr sz="2400"/>
          </a:p>
        </p:txBody>
      </p:sp>
      <p:pic>
        <p:nvPicPr>
          <p:cNvPr id="567" name="Google Shape;56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700" y="883950"/>
            <a:ext cx="3022375" cy="26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2275" y="883950"/>
            <a:ext cx="4614777" cy="259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5"/>
          <p:cNvSpPr txBox="1">
            <a:spLocks noGrp="1"/>
          </p:cNvSpPr>
          <p:nvPr>
            <p:ph type="ctrTitle"/>
          </p:nvPr>
        </p:nvSpPr>
        <p:spPr>
          <a:xfrm>
            <a:off x="576550" y="1004947"/>
            <a:ext cx="6747900" cy="636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Speakers in the video</a:t>
            </a:r>
            <a:endParaRPr sz="3600"/>
          </a:p>
        </p:txBody>
      </p:sp>
      <p:sp>
        <p:nvSpPr>
          <p:cNvPr id="575" name="Google Shape;575;p65"/>
          <p:cNvSpPr txBox="1">
            <a:spLocks noGrp="1"/>
          </p:cNvSpPr>
          <p:nvPr>
            <p:ph type="subTitle" idx="1"/>
          </p:nvPr>
        </p:nvSpPr>
        <p:spPr>
          <a:xfrm>
            <a:off x="542650" y="1914600"/>
            <a:ext cx="7620900" cy="268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">
                <a:solidFill>
                  <a:srgbClr val="000000"/>
                </a:solidFill>
              </a:rPr>
              <a:t>Start and end with videos</a:t>
            </a:r>
            <a:endParaRPr>
              <a:solidFill>
                <a:srgbClr val="000000"/>
              </a:solidFill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">
                <a:solidFill>
                  <a:srgbClr val="000000"/>
                </a:solidFill>
              </a:rPr>
              <a:t>High quality videos from other members</a:t>
            </a:r>
            <a:endParaRPr>
              <a:solidFill>
                <a:srgbClr val="000000"/>
              </a:solidFill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">
                <a:solidFill>
                  <a:srgbClr val="000000"/>
                </a:solidFill>
              </a:rPr>
              <a:t>Emphasize their focus: customer 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576" name="Google Shape;576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66"/>
          <p:cNvSpPr/>
          <p:nvPr/>
        </p:nvSpPr>
        <p:spPr>
          <a:xfrm>
            <a:off x="0" y="1030200"/>
            <a:ext cx="9144000" cy="3075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44A1"/>
              </a:solidFill>
            </a:endParaRPr>
          </a:p>
        </p:txBody>
      </p:sp>
      <p:sp>
        <p:nvSpPr>
          <p:cNvPr id="583" name="Google Shape;583;p66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Thanks for listening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4" name="Google Shape;584;p66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Q&amp;A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ctrTitle"/>
          </p:nvPr>
        </p:nvSpPr>
        <p:spPr>
          <a:xfrm>
            <a:off x="83350" y="764375"/>
            <a:ext cx="5041200" cy="628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Business characteristics</a:t>
            </a:r>
            <a:endParaRPr sz="3600"/>
          </a:p>
        </p:txBody>
      </p:sp>
      <p:sp>
        <p:nvSpPr>
          <p:cNvPr id="174" name="Google Shape;174;p29"/>
          <p:cNvSpPr txBox="1">
            <a:spLocks noGrp="1"/>
          </p:cNvSpPr>
          <p:nvPr>
            <p:ph type="subTitle" idx="1"/>
          </p:nvPr>
        </p:nvSpPr>
        <p:spPr>
          <a:xfrm>
            <a:off x="1645400" y="1819275"/>
            <a:ext cx="6400800" cy="131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Pharmacies have: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Seasonal demand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Demographically variable demand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High variability in inventory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Unpredictable lead times</a:t>
            </a:r>
            <a:endParaRPr sz="2400"/>
          </a:p>
        </p:txBody>
      </p:sp>
      <p:pic>
        <p:nvPicPr>
          <p:cNvPr id="175" name="Google Shape;17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ctrTitle"/>
          </p:nvPr>
        </p:nvSpPr>
        <p:spPr>
          <a:xfrm>
            <a:off x="376250" y="931072"/>
            <a:ext cx="2409900" cy="592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Challenges</a:t>
            </a:r>
            <a:endParaRPr sz="3600"/>
          </a:p>
        </p:txBody>
      </p:sp>
      <p:sp>
        <p:nvSpPr>
          <p:cNvPr id="181" name="Google Shape;181;p30"/>
          <p:cNvSpPr txBox="1">
            <a:spLocks noGrp="1"/>
          </p:cNvSpPr>
          <p:nvPr>
            <p:ph type="subTitle" idx="1"/>
          </p:nvPr>
        </p:nvSpPr>
        <p:spPr>
          <a:xfrm>
            <a:off x="528650" y="1648450"/>
            <a:ext cx="6400800" cy="131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2800"/>
              <a:buChar char="●"/>
            </a:pPr>
            <a:r>
              <a:rPr lang="en" sz="2800">
                <a:solidFill>
                  <a:schemeClr val="dk1"/>
                </a:solidFill>
              </a:rPr>
              <a:t>Regulation Changes</a:t>
            </a:r>
            <a:endParaRPr sz="2800">
              <a:solidFill>
                <a:schemeClr val="dk1"/>
              </a:solidFill>
            </a:endParaRPr>
          </a:p>
          <a:p>
            <a:pPr marL="4572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>
                <a:solidFill>
                  <a:schemeClr val="dk1"/>
                </a:solidFill>
              </a:rPr>
              <a:t>Affordable Care Act</a:t>
            </a:r>
            <a:endParaRPr sz="2800">
              <a:solidFill>
                <a:schemeClr val="dk1"/>
              </a:solidFill>
            </a:endParaRPr>
          </a:p>
          <a:p>
            <a:pPr marL="4572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>
                <a:solidFill>
                  <a:schemeClr val="dk1"/>
                </a:solidFill>
              </a:rPr>
              <a:t>Express Scripts unacceptance</a:t>
            </a:r>
            <a:endParaRPr sz="2800">
              <a:solidFill>
                <a:schemeClr val="dk1"/>
              </a:solidFill>
            </a:endParaRPr>
          </a:p>
          <a:p>
            <a:pPr marL="4572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>
                <a:solidFill>
                  <a:schemeClr val="dk1"/>
                </a:solidFill>
              </a:rPr>
              <a:t>Patent expiration on many drugs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82" name="Google Shape;18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ctrTitle"/>
          </p:nvPr>
        </p:nvSpPr>
        <p:spPr>
          <a:xfrm>
            <a:off x="119075" y="823925"/>
            <a:ext cx="2624100" cy="557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Objective</a:t>
            </a:r>
            <a:endParaRPr sz="3600"/>
          </a:p>
        </p:txBody>
      </p:sp>
      <p:sp>
        <p:nvSpPr>
          <p:cNvPr id="188" name="Google Shape;188;p31"/>
          <p:cNvSpPr txBox="1">
            <a:spLocks noGrp="1"/>
          </p:cNvSpPr>
          <p:nvPr>
            <p:ph type="subTitle" idx="1"/>
          </p:nvPr>
        </p:nvSpPr>
        <p:spPr>
          <a:xfrm>
            <a:off x="435300" y="2571750"/>
            <a:ext cx="2966700" cy="55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Lower inventory costs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9" name="Google Shape;189;p31"/>
          <p:cNvSpPr/>
          <p:nvPr/>
        </p:nvSpPr>
        <p:spPr>
          <a:xfrm>
            <a:off x="3598763" y="2479525"/>
            <a:ext cx="1250100" cy="869100"/>
          </a:xfrm>
          <a:prstGeom prst="chevron">
            <a:avLst>
              <a:gd name="adj" fmla="val 7295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1"/>
          <p:cNvSpPr/>
          <p:nvPr/>
        </p:nvSpPr>
        <p:spPr>
          <a:xfrm>
            <a:off x="5272731" y="1755388"/>
            <a:ext cx="3295200" cy="3295200"/>
          </a:xfrm>
          <a:prstGeom prst="ellipse">
            <a:avLst/>
          </a:prstGeom>
          <a:solidFill>
            <a:srgbClr val="EDA2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31"/>
          <p:cNvGrpSpPr/>
          <p:nvPr/>
        </p:nvGrpSpPr>
        <p:grpSpPr>
          <a:xfrm>
            <a:off x="5901095" y="1381027"/>
            <a:ext cx="2038639" cy="2038639"/>
            <a:chOff x="3611776" y="414352"/>
            <a:chExt cx="2166000" cy="2166000"/>
          </a:xfrm>
        </p:grpSpPr>
        <p:sp>
          <p:nvSpPr>
            <p:cNvPr id="192" name="Google Shape;192;p31"/>
            <p:cNvSpPr/>
            <p:nvPr/>
          </p:nvSpPr>
          <p:spPr>
            <a:xfrm>
              <a:off x="3611776" y="414352"/>
              <a:ext cx="2166000" cy="2166000"/>
            </a:xfrm>
            <a:prstGeom prst="ellipse">
              <a:avLst/>
            </a:prstGeom>
            <a:solidFill>
              <a:srgbClr val="D83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1"/>
            <p:cNvSpPr txBox="1"/>
            <p:nvPr/>
          </p:nvSpPr>
          <p:spPr>
            <a:xfrm>
              <a:off x="3967546" y="1027503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Decrease Inventory Capital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4" name="Google Shape;194;p31"/>
          <p:cNvGrpSpPr/>
          <p:nvPr/>
        </p:nvGrpSpPr>
        <p:grpSpPr>
          <a:xfrm>
            <a:off x="6795689" y="2904371"/>
            <a:ext cx="2038639" cy="2038639"/>
            <a:chOff x="4562258" y="2032864"/>
            <a:chExt cx="2166000" cy="2166000"/>
          </a:xfrm>
        </p:grpSpPr>
        <p:sp>
          <p:nvSpPr>
            <p:cNvPr id="195" name="Google Shape;195;p31"/>
            <p:cNvSpPr/>
            <p:nvPr/>
          </p:nvSpPr>
          <p:spPr>
            <a:xfrm>
              <a:off x="4562258" y="2032864"/>
              <a:ext cx="2166000" cy="2166000"/>
            </a:xfrm>
            <a:prstGeom prst="ellipse">
              <a:avLst/>
            </a:prstGeom>
            <a:solidFill>
              <a:srgbClr val="B02C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1"/>
            <p:cNvSpPr txBox="1"/>
            <p:nvPr/>
          </p:nvSpPr>
          <p:spPr>
            <a:xfrm>
              <a:off x="5079846" y="2834728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Reduce time on Inventory Management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7" name="Google Shape;197;p31"/>
          <p:cNvGrpSpPr/>
          <p:nvPr/>
        </p:nvGrpSpPr>
        <p:grpSpPr>
          <a:xfrm>
            <a:off x="5045639" y="2904371"/>
            <a:ext cx="2038639" cy="2038639"/>
            <a:chOff x="2702876" y="2032864"/>
            <a:chExt cx="2166000" cy="2166000"/>
          </a:xfrm>
        </p:grpSpPr>
        <p:sp>
          <p:nvSpPr>
            <p:cNvPr id="198" name="Google Shape;198;p31"/>
            <p:cNvSpPr/>
            <p:nvPr/>
          </p:nvSpPr>
          <p:spPr>
            <a:xfrm>
              <a:off x="2702876" y="2032864"/>
              <a:ext cx="2166000" cy="2166000"/>
            </a:xfrm>
            <a:prstGeom prst="ellipse">
              <a:avLst/>
            </a:prstGeom>
            <a:solidFill>
              <a:srgbClr val="80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1"/>
            <p:cNvSpPr txBox="1"/>
            <p:nvPr/>
          </p:nvSpPr>
          <p:spPr>
            <a:xfrm>
              <a:off x="2855281" y="2834728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Reduce Out-of-stock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0" name="Google Shape;200;p31"/>
          <p:cNvSpPr/>
          <p:nvPr/>
        </p:nvSpPr>
        <p:spPr>
          <a:xfrm>
            <a:off x="6346286" y="2822893"/>
            <a:ext cx="1153800" cy="11538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1"/>
          <p:cNvSpPr txBox="1"/>
          <p:nvPr/>
        </p:nvSpPr>
        <p:spPr>
          <a:xfrm>
            <a:off x="6405575" y="2904375"/>
            <a:ext cx="10944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Comprehensive Inventory Management system</a:t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202" name="Google Shape;20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>
            <a:spLocks noGrp="1"/>
          </p:cNvSpPr>
          <p:nvPr>
            <p:ph type="ctrTitle"/>
          </p:nvPr>
        </p:nvSpPr>
        <p:spPr>
          <a:xfrm>
            <a:off x="4324200" y="1949675"/>
            <a:ext cx="4856700" cy="11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000"/>
              <a:t>Data Understanding</a:t>
            </a:r>
            <a:endParaRPr sz="4000"/>
          </a:p>
        </p:txBody>
      </p:sp>
      <p:pic>
        <p:nvPicPr>
          <p:cNvPr id="208" name="Google Shape;20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31375"/>
            <a:ext cx="4324201" cy="34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/>
          <p:nvPr/>
        </p:nvSpPr>
        <p:spPr>
          <a:xfrm>
            <a:off x="2142050" y="1667475"/>
            <a:ext cx="1167300" cy="564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8520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0"/>
            <a:ext cx="937650" cy="772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/>
          <p:nvPr/>
        </p:nvSpPr>
        <p:spPr>
          <a:xfrm>
            <a:off x="2042222" y="772625"/>
            <a:ext cx="2748994" cy="275307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101" y="468"/>
                </a:moveTo>
                <a:cubicBezTo>
                  <a:pt x="202" y="569"/>
                  <a:pt x="366" y="569"/>
                  <a:pt x="468" y="468"/>
                </a:cubicBezTo>
                <a:cubicBezTo>
                  <a:pt x="569" y="366"/>
                  <a:pt x="569" y="202"/>
                  <a:pt x="468" y="101"/>
                </a:cubicBezTo>
                <a:cubicBezTo>
                  <a:pt x="366" y="0"/>
                  <a:pt x="202" y="0"/>
                  <a:pt x="101" y="101"/>
                </a:cubicBezTo>
                <a:cubicBezTo>
                  <a:pt x="0" y="202"/>
                  <a:pt x="0" y="366"/>
                  <a:pt x="101" y="46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01600" sx="104000" sy="104000" algn="ctr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3"/>
          <p:cNvSpPr/>
          <p:nvPr/>
        </p:nvSpPr>
        <p:spPr>
          <a:xfrm>
            <a:off x="5144277" y="772624"/>
            <a:ext cx="2751032" cy="275307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101" y="468"/>
                </a:moveTo>
                <a:cubicBezTo>
                  <a:pt x="202" y="569"/>
                  <a:pt x="366" y="569"/>
                  <a:pt x="468" y="468"/>
                </a:cubicBezTo>
                <a:cubicBezTo>
                  <a:pt x="569" y="366"/>
                  <a:pt x="569" y="202"/>
                  <a:pt x="468" y="101"/>
                </a:cubicBezTo>
                <a:cubicBezTo>
                  <a:pt x="366" y="0"/>
                  <a:pt x="202" y="0"/>
                  <a:pt x="101" y="101"/>
                </a:cubicBezTo>
                <a:cubicBezTo>
                  <a:pt x="0" y="202"/>
                  <a:pt x="0" y="366"/>
                  <a:pt x="101" y="468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  <a:effectLst>
            <a:outerShdw blurRad="101600" sx="104000" sy="104000" algn="ctr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3"/>
          <p:cNvSpPr/>
          <p:nvPr/>
        </p:nvSpPr>
        <p:spPr>
          <a:xfrm>
            <a:off x="625889" y="2223651"/>
            <a:ext cx="2744913" cy="2755115"/>
          </a:xfrm>
          <a:custGeom>
            <a:avLst/>
            <a:gdLst/>
            <a:ahLst/>
            <a:cxnLst/>
            <a:rect l="l" t="t" r="r" b="b"/>
            <a:pathLst>
              <a:path w="568" h="569" extrusionOk="0">
                <a:moveTo>
                  <a:pt x="467" y="102"/>
                </a:moveTo>
                <a:cubicBezTo>
                  <a:pt x="366" y="0"/>
                  <a:pt x="202" y="0"/>
                  <a:pt x="101" y="102"/>
                </a:cubicBezTo>
                <a:cubicBezTo>
                  <a:pt x="0" y="203"/>
                  <a:pt x="0" y="367"/>
                  <a:pt x="101" y="468"/>
                </a:cubicBezTo>
                <a:cubicBezTo>
                  <a:pt x="202" y="569"/>
                  <a:pt x="366" y="569"/>
                  <a:pt x="467" y="468"/>
                </a:cubicBezTo>
                <a:cubicBezTo>
                  <a:pt x="568" y="367"/>
                  <a:pt x="568" y="203"/>
                  <a:pt x="467" y="1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sx="104000" sy="104000" algn="ctr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/>
          <p:nvPr/>
        </p:nvSpPr>
        <p:spPr>
          <a:xfrm>
            <a:off x="940176" y="1986915"/>
            <a:ext cx="2002052" cy="1559190"/>
          </a:xfrm>
          <a:custGeom>
            <a:avLst/>
            <a:gdLst/>
            <a:ahLst/>
            <a:cxnLst/>
            <a:rect l="l" t="t" r="r" b="b"/>
            <a:pathLst>
              <a:path w="414" h="322" extrusionOk="0">
                <a:moveTo>
                  <a:pt x="0" y="115"/>
                </a:moveTo>
                <a:cubicBezTo>
                  <a:pt x="207" y="322"/>
                  <a:pt x="207" y="322"/>
                  <a:pt x="207" y="322"/>
                </a:cubicBezTo>
                <a:cubicBezTo>
                  <a:pt x="414" y="115"/>
                  <a:pt x="414" y="115"/>
                  <a:pt x="414" y="115"/>
                </a:cubicBezTo>
                <a:cubicBezTo>
                  <a:pt x="300" y="0"/>
                  <a:pt x="114" y="0"/>
                  <a:pt x="0" y="1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15900" sx="105999" sy="105999" algn="ctr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3"/>
          <p:cNvSpPr/>
          <p:nvPr/>
        </p:nvSpPr>
        <p:spPr>
          <a:xfrm>
            <a:off x="3709578" y="2223651"/>
            <a:ext cx="2748994" cy="2755115"/>
          </a:xfrm>
          <a:custGeom>
            <a:avLst/>
            <a:gdLst/>
            <a:ahLst/>
            <a:cxnLst/>
            <a:rect l="l" t="t" r="r" b="b"/>
            <a:pathLst>
              <a:path w="569" h="569" extrusionOk="0">
                <a:moveTo>
                  <a:pt x="468" y="102"/>
                </a:moveTo>
                <a:cubicBezTo>
                  <a:pt x="366" y="0"/>
                  <a:pt x="202" y="0"/>
                  <a:pt x="101" y="102"/>
                </a:cubicBezTo>
                <a:cubicBezTo>
                  <a:pt x="0" y="203"/>
                  <a:pt x="0" y="367"/>
                  <a:pt x="101" y="468"/>
                </a:cubicBezTo>
                <a:cubicBezTo>
                  <a:pt x="202" y="569"/>
                  <a:pt x="366" y="569"/>
                  <a:pt x="468" y="468"/>
                </a:cubicBezTo>
                <a:cubicBezTo>
                  <a:pt x="569" y="367"/>
                  <a:pt x="569" y="203"/>
                  <a:pt x="468" y="102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outerShdw blurRad="101600" sx="104000" sy="104000" algn="ctr" rotWithShape="0">
              <a:srgbClr val="000000">
                <a:alpha val="3372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4023865" y="1986915"/>
            <a:ext cx="2006133" cy="1559192"/>
          </a:xfrm>
          <a:custGeom>
            <a:avLst/>
            <a:gdLst/>
            <a:ahLst/>
            <a:cxnLst/>
            <a:rect l="l" t="t" r="r" b="b"/>
            <a:pathLst>
              <a:path w="415" h="322" extrusionOk="0">
                <a:moveTo>
                  <a:pt x="0" y="115"/>
                </a:moveTo>
                <a:cubicBezTo>
                  <a:pt x="208" y="322"/>
                  <a:pt x="208" y="322"/>
                  <a:pt x="208" y="322"/>
                </a:cubicBezTo>
                <a:cubicBezTo>
                  <a:pt x="415" y="115"/>
                  <a:pt x="415" y="115"/>
                  <a:pt x="415" y="115"/>
                </a:cubicBezTo>
                <a:cubicBezTo>
                  <a:pt x="300" y="0"/>
                  <a:pt x="115" y="0"/>
                  <a:pt x="0" y="11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outerShdw blurRad="215900" sx="105999" sy="105999" algn="ctr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/>
          <p:nvPr/>
        </p:nvSpPr>
        <p:spPr>
          <a:xfrm>
            <a:off x="2483040" y="2215488"/>
            <a:ext cx="2000009" cy="1557151"/>
          </a:xfrm>
          <a:custGeom>
            <a:avLst/>
            <a:gdLst/>
            <a:ahLst/>
            <a:cxnLst/>
            <a:rect l="l" t="t" r="r" b="b"/>
            <a:pathLst>
              <a:path w="414" h="322" extrusionOk="0">
                <a:moveTo>
                  <a:pt x="414" y="207"/>
                </a:moveTo>
                <a:cubicBezTo>
                  <a:pt x="207" y="0"/>
                  <a:pt x="207" y="0"/>
                  <a:pt x="207" y="0"/>
                </a:cubicBezTo>
                <a:cubicBezTo>
                  <a:pt x="0" y="207"/>
                  <a:pt x="0" y="207"/>
                  <a:pt x="0" y="207"/>
                </a:cubicBezTo>
                <a:cubicBezTo>
                  <a:pt x="115" y="322"/>
                  <a:pt x="300" y="322"/>
                  <a:pt x="414" y="2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5900" sx="105999" sy="105999" algn="ctr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3"/>
          <p:cNvSpPr/>
          <p:nvPr/>
        </p:nvSpPr>
        <p:spPr>
          <a:xfrm>
            <a:off x="5585093" y="2215488"/>
            <a:ext cx="2000009" cy="1557151"/>
          </a:xfrm>
          <a:custGeom>
            <a:avLst/>
            <a:gdLst/>
            <a:ahLst/>
            <a:cxnLst/>
            <a:rect l="l" t="t" r="r" b="b"/>
            <a:pathLst>
              <a:path w="414" h="322" extrusionOk="0">
                <a:moveTo>
                  <a:pt x="414" y="207"/>
                </a:moveTo>
                <a:cubicBezTo>
                  <a:pt x="207" y="0"/>
                  <a:pt x="207" y="0"/>
                  <a:pt x="207" y="0"/>
                </a:cubicBezTo>
                <a:cubicBezTo>
                  <a:pt x="0" y="207"/>
                  <a:pt x="0" y="207"/>
                  <a:pt x="0" y="207"/>
                </a:cubicBezTo>
                <a:cubicBezTo>
                  <a:pt x="114" y="322"/>
                  <a:pt x="300" y="322"/>
                  <a:pt x="414" y="207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  <a:effectLst>
            <a:outerShdw blurRad="215900" sx="105999" sy="105999" algn="ctr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3"/>
          <p:cNvSpPr txBox="1"/>
          <p:nvPr/>
        </p:nvSpPr>
        <p:spPr>
          <a:xfrm>
            <a:off x="1564554" y="2457537"/>
            <a:ext cx="755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3"/>
          <p:cNvSpPr txBox="1"/>
          <p:nvPr/>
        </p:nvSpPr>
        <p:spPr>
          <a:xfrm>
            <a:off x="6207318" y="2457537"/>
            <a:ext cx="755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3"/>
          <p:cNvSpPr txBox="1"/>
          <p:nvPr/>
        </p:nvSpPr>
        <p:spPr>
          <a:xfrm>
            <a:off x="3112142" y="2457537"/>
            <a:ext cx="755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3"/>
          <p:cNvSpPr txBox="1"/>
          <p:nvPr/>
        </p:nvSpPr>
        <p:spPr>
          <a:xfrm>
            <a:off x="4659730" y="2457537"/>
            <a:ext cx="755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3"/>
          <p:cNvSpPr txBox="1"/>
          <p:nvPr/>
        </p:nvSpPr>
        <p:spPr>
          <a:xfrm>
            <a:off x="891662" y="3710380"/>
            <a:ext cx="222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Collecting Initial D</a:t>
            </a:r>
            <a:r>
              <a:rPr lang="en" sz="16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ata</a:t>
            </a:r>
            <a:endParaRPr sz="1600" b="0" i="0" u="none" strike="noStrike" cap="none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4164678" y="3711855"/>
            <a:ext cx="171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Explore the Data</a:t>
            </a:r>
            <a:endParaRPr sz="1600" b="0" i="0" u="none" strike="noStrike" cap="none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0" name="Google Shape;230;p33"/>
          <p:cNvSpPr txBox="1"/>
          <p:nvPr/>
        </p:nvSpPr>
        <p:spPr>
          <a:xfrm>
            <a:off x="2595821" y="1486808"/>
            <a:ext cx="164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Describing Data</a:t>
            </a:r>
            <a:endParaRPr sz="1600" b="0" i="0" u="none" strike="noStrike" cap="none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1" name="Google Shape;231;p33"/>
          <p:cNvSpPr txBox="1"/>
          <p:nvPr/>
        </p:nvSpPr>
        <p:spPr>
          <a:xfrm>
            <a:off x="5417521" y="1546684"/>
            <a:ext cx="2167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Verifying Data Quality</a:t>
            </a:r>
            <a:endParaRPr sz="1600" b="0" i="0" u="none" strike="noStrike" cap="none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1129</Words>
  <Application>Microsoft Office PowerPoint</Application>
  <PresentationFormat>On-screen Show (16:9)</PresentationFormat>
  <Paragraphs>232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Calibri</vt:lpstr>
      <vt:lpstr>Arimo</vt:lpstr>
      <vt:lpstr>Roboto</vt:lpstr>
      <vt:lpstr>Arial</vt:lpstr>
      <vt:lpstr>Simple Light</vt:lpstr>
      <vt:lpstr>Office Theme</vt:lpstr>
      <vt:lpstr>PowerPoint Presentation</vt:lpstr>
      <vt:lpstr>Business Understanding</vt:lpstr>
      <vt:lpstr>About Kroger</vt:lpstr>
      <vt:lpstr>Kroger Pharmacies</vt:lpstr>
      <vt:lpstr>Business characteristics</vt:lpstr>
      <vt:lpstr>Challenges</vt:lpstr>
      <vt:lpstr>Objective</vt:lpstr>
      <vt:lpstr>Data Understanding</vt:lpstr>
      <vt:lpstr>PowerPoint Presentation</vt:lpstr>
      <vt:lpstr>PowerPoint Presentation</vt:lpstr>
      <vt:lpstr>Data Description</vt:lpstr>
      <vt:lpstr>Sample of Spreadsheet</vt:lpstr>
      <vt:lpstr>Exploring Data and Verifying Data Quality</vt:lpstr>
      <vt:lpstr>Back to   Understand the business</vt:lpstr>
      <vt:lpstr>Understand the business again</vt:lpstr>
      <vt:lpstr>Modeling</vt:lpstr>
      <vt:lpstr>Modeling</vt:lpstr>
      <vt:lpstr>Part I. Simulation</vt:lpstr>
      <vt:lpstr>PowerPoint Presentation</vt:lpstr>
      <vt:lpstr>Part II. Optimization</vt:lpstr>
      <vt:lpstr>Optimization Method: Local Search Algorithm</vt:lpstr>
      <vt:lpstr>Optimization Method: Local Search Algorithm</vt:lpstr>
      <vt:lpstr>PowerPoint Presentation</vt:lpstr>
      <vt:lpstr>PowerPoint Presentation</vt:lpstr>
      <vt:lpstr>PowerPoint Presentation</vt:lpstr>
      <vt:lpstr>PowerPoint Presentation</vt:lpstr>
      <vt:lpstr>Modeling Summary</vt:lpstr>
      <vt:lpstr>Modeling Summary</vt:lpstr>
      <vt:lpstr>Evaluation</vt:lpstr>
      <vt:lpstr>CRISM DM Stage 5 - Evaluation</vt:lpstr>
      <vt:lpstr>Overwhelmingly Positive</vt:lpstr>
      <vt:lpstr>Approaches Comparison</vt:lpstr>
      <vt:lpstr>Yields great tangible benefits</vt:lpstr>
      <vt:lpstr>PowerPoint Presentation</vt:lpstr>
      <vt:lpstr>Bring valuable intangible benefits</vt:lpstr>
      <vt:lpstr>Deployment</vt:lpstr>
      <vt:lpstr>Business acceptance </vt:lpstr>
      <vt:lpstr>PowerPoint Presentation</vt:lpstr>
      <vt:lpstr>Enterprise Deployment</vt:lpstr>
      <vt:lpstr>Application</vt:lpstr>
      <vt:lpstr>Live inventory counts and real-time recommendations(of cut)</vt:lpstr>
      <vt:lpstr>Speakers in the video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peiyan yu</dc:creator>
  <cp:lastModifiedBy>peiyan yu</cp:lastModifiedBy>
  <cp:revision>1</cp:revision>
  <dcterms:modified xsi:type="dcterms:W3CDTF">2018-11-13T00:45:38Z</dcterms:modified>
</cp:coreProperties>
</file>